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67" r:id="rId4"/>
    <p:sldId id="268" r:id="rId5"/>
    <p:sldId id="278" r:id="rId6"/>
    <p:sldId id="272" r:id="rId7"/>
    <p:sldId id="333" r:id="rId8"/>
    <p:sldId id="279" r:id="rId9"/>
    <p:sldId id="280" r:id="rId10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5AB36BA5-0584-4525-8362-E5029A745AFA}" type="datetimeFigureOut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595EA1C5-4D9D-4A29-92A1-B49613F3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61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5242-CE18-436B-8333-80B90DF4F5AB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6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0466-F3F1-4460-9A99-6DA82C0F45EA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17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6345-A55A-41EE-84B5-204F86068AAA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74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0C4-5576-4937-A73C-95197E2FC1E5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452F-7BD4-4365-80AF-DADBDA381726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96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1D5A-1A10-49B0-8425-86A9B083B100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8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11EB-E3D7-455E-94BF-0DB8E5123E60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3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C701-B2F9-4FD7-8252-768F8EDD1F7E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98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DA1D-D3AE-476D-B17B-DDD1803C5C12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50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FC4C-C090-457A-8C13-57513429A9D9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65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3D73-F5CF-466C-84DF-881B4A2CB1D6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6E40-89C8-42EB-B247-B725E7CF8399}" type="datetime1">
              <a:rPr kumimoji="1" lang="ja-JP" altLang="en-US" smtClean="0"/>
              <a:t>2019/6/21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109A-3C73-4830-9B0A-D603358D7E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73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89818B9-BB33-4494-93A1-8B89E37A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中間課題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93E38E5-10E4-466B-B3A0-1C4966DF0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次回、講義時に以下をパワーポイントを使って、各自１０分程度プレゼン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（社長の前で発表するつもりで用意してください）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会社・組織・事業の概要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PEST</a:t>
            </a:r>
            <a:r>
              <a:rPr lang="ja-JP" altLang="en-US" dirty="0"/>
              <a:t>分析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ファイブフォース分析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バリューチェーン・ＶＲＩＯ分析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ＳＷＯＴ分析、クロス</a:t>
            </a:r>
            <a:r>
              <a:rPr lang="ja-JP" altLang="en-US" dirty="0"/>
              <a:t>ＳＷＯＴ分析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企業戦略ロードマップ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事業戦略ロードマップ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7AF5EE38-04C2-413E-B40E-7F6AECD2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544F1F3-D466-474F-B434-AFBCD93B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会社・組織・事業の概要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F6B8BFD-57D8-4048-90BC-E17242BED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056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会社名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総資産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資本金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従業員数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組織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8A21752-06E6-46D8-A711-EC3C6764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="" xmlns:a16="http://schemas.microsoft.com/office/drawing/2014/main" id="{EE4246E2-3A96-47ED-B8A2-EBF1B9C1E773}"/>
              </a:ext>
            </a:extLst>
          </p:cNvPr>
          <p:cNvSpPr txBox="1">
            <a:spLocks/>
          </p:cNvSpPr>
          <p:nvPr/>
        </p:nvSpPr>
        <p:spPr>
          <a:xfrm>
            <a:off x="6593958" y="1825625"/>
            <a:ext cx="46056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/>
              <a:t>売上高</a:t>
            </a: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/>
              <a:t>営業利益</a:t>
            </a: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/>
              <a:t>経常利益</a:t>
            </a: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/>
              <a:t>部門別や製品別の売上高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96049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C7D3AF9-EA53-49A4-B022-060C8C1E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ＰＥＳＴ分析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="" xmlns:a16="http://schemas.microsoft.com/office/drawing/2014/main" id="{848ACF4C-5CA6-40CB-AF66-BA40D793A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542380"/>
              </p:ext>
            </p:extLst>
          </p:nvPr>
        </p:nvGraphicFramePr>
        <p:xfrm>
          <a:off x="838200" y="1825625"/>
          <a:ext cx="10515600" cy="4436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2750861852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2280571866"/>
                    </a:ext>
                  </a:extLst>
                </a:gridCol>
              </a:tblGrid>
              <a:tr h="2218476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政治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経済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0963805"/>
                  </a:ext>
                </a:extLst>
              </a:tr>
              <a:tr h="2218476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社会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技術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115003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5E9D7950-02E5-4C4F-B960-09AD0AE9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57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DCC246B-F906-479B-84A8-EDB8BB3E0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ファイブフォース分析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="" xmlns:a16="http://schemas.microsoft.com/office/drawing/2014/main" id="{6A5DD311-0602-451E-8FF7-88E9CBB37E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932133"/>
              </p:ext>
            </p:extLst>
          </p:nvPr>
        </p:nvGraphicFramePr>
        <p:xfrm>
          <a:off x="838200" y="1690688"/>
          <a:ext cx="10515600" cy="48021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1387391042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741379442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822204207"/>
                    </a:ext>
                  </a:extLst>
                </a:gridCol>
              </a:tblGrid>
              <a:tr h="160072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新規参入の脅威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4451455"/>
                  </a:ext>
                </a:extLst>
              </a:tr>
              <a:tr h="160072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供給業者の交渉力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業界内の敵対関係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顧客の交渉力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9710082"/>
                  </a:ext>
                </a:extLst>
              </a:tr>
              <a:tr h="160072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代替製品の脅威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764671401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0E6E5591-AB9B-4235-83F2-E4DC0E19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33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F50562B-397F-44DC-8F26-4FFC976B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バリューチェーン・ＶＲＩＯ分析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A9456070-28BF-4669-9B09-F18D8F91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="" xmlns:a16="http://schemas.microsoft.com/office/drawing/2014/main" id="{193AE109-11AF-459D-8454-3673260F6A9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6350" y="1668899"/>
          <a:ext cx="9639299" cy="4287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9237">
                  <a:extLst>
                    <a:ext uri="{9D8B030D-6E8A-4147-A177-3AD203B41FA5}">
                      <a16:colId xmlns="" xmlns:a16="http://schemas.microsoft.com/office/drawing/2014/main" val="2503812602"/>
                    </a:ext>
                  </a:extLst>
                </a:gridCol>
                <a:gridCol w="1669983">
                  <a:extLst>
                    <a:ext uri="{9D8B030D-6E8A-4147-A177-3AD203B41FA5}">
                      <a16:colId xmlns="" xmlns:a16="http://schemas.microsoft.com/office/drawing/2014/main" val="2314143819"/>
                    </a:ext>
                  </a:extLst>
                </a:gridCol>
                <a:gridCol w="1669983">
                  <a:extLst>
                    <a:ext uri="{9D8B030D-6E8A-4147-A177-3AD203B41FA5}">
                      <a16:colId xmlns="" xmlns:a16="http://schemas.microsoft.com/office/drawing/2014/main" val="3950687038"/>
                    </a:ext>
                  </a:extLst>
                </a:gridCol>
                <a:gridCol w="1669983">
                  <a:extLst>
                    <a:ext uri="{9D8B030D-6E8A-4147-A177-3AD203B41FA5}">
                      <a16:colId xmlns="" xmlns:a16="http://schemas.microsoft.com/office/drawing/2014/main" val="244596042"/>
                    </a:ext>
                  </a:extLst>
                </a:gridCol>
                <a:gridCol w="1669983">
                  <a:extLst>
                    <a:ext uri="{9D8B030D-6E8A-4147-A177-3AD203B41FA5}">
                      <a16:colId xmlns="" xmlns:a16="http://schemas.microsoft.com/office/drawing/2014/main" val="4288627124"/>
                    </a:ext>
                  </a:extLst>
                </a:gridCol>
                <a:gridCol w="1040130">
                  <a:extLst>
                    <a:ext uri="{9D8B030D-6E8A-4147-A177-3AD203B41FA5}">
                      <a16:colId xmlns="" xmlns:a16="http://schemas.microsoft.com/office/drawing/2014/main" val="2395334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経済的価値があるか？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希少か？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模倣するのにコストがかかるか？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資源を有効活用できる組織か？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判定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/>
                </a:tc>
                <a:extLst>
                  <a:ext uri="{0D108BD9-81ED-4DB2-BD59-A6C34878D82A}">
                    <a16:rowId xmlns="" xmlns:a16="http://schemas.microsoft.com/office/drawing/2014/main" val="267710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企業インフラ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996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人材育成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7417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・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91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・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586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商品企画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515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設計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20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</a:rPr>
                        <a:t>試作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3613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・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378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・</a:t>
                      </a:r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35370" marR="35370" marT="17653" marB="17653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569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99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7B5416E-C733-4508-8287-C38798B7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SWOT</a:t>
            </a:r>
            <a:r>
              <a:rPr kumimoji="1" lang="ja-JP" altLang="en-US" dirty="0"/>
              <a:t>分析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4F6101EC-517C-44EF-8A22-7C36658B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="" xmlns:a16="http://schemas.microsoft.com/office/drawing/2014/main" id="{4679A54B-132A-4967-A9DE-EDF207CE3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48619"/>
              </p:ext>
            </p:extLst>
          </p:nvPr>
        </p:nvGraphicFramePr>
        <p:xfrm>
          <a:off x="690970" y="1479387"/>
          <a:ext cx="10616974" cy="477658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43088">
                  <a:extLst>
                    <a:ext uri="{9D8B030D-6E8A-4147-A177-3AD203B41FA5}">
                      <a16:colId xmlns="" xmlns:a16="http://schemas.microsoft.com/office/drawing/2014/main" val="1860740288"/>
                    </a:ext>
                  </a:extLst>
                </a:gridCol>
                <a:gridCol w="4686943">
                  <a:extLst>
                    <a:ext uri="{9D8B030D-6E8A-4147-A177-3AD203B41FA5}">
                      <a16:colId xmlns="" xmlns:a16="http://schemas.microsoft.com/office/drawing/2014/main" val="2565137121"/>
                    </a:ext>
                  </a:extLst>
                </a:gridCol>
                <a:gridCol w="4686943">
                  <a:extLst>
                    <a:ext uri="{9D8B030D-6E8A-4147-A177-3AD203B41FA5}">
                      <a16:colId xmlns="" xmlns:a16="http://schemas.microsoft.com/office/drawing/2014/main" val="179476095"/>
                    </a:ext>
                  </a:extLst>
                </a:gridCol>
              </a:tblGrid>
              <a:tr h="47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目標達成に貢献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目標達成に障害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25213687"/>
                  </a:ext>
                </a:extLst>
              </a:tr>
              <a:tr h="492369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内部環境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強み </a:t>
                      </a:r>
                      <a:r>
                        <a:rPr lang="en-US" altLang="ja-JP" dirty="0"/>
                        <a:t>(Strengths)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弱み </a:t>
                      </a:r>
                      <a:r>
                        <a:rPr lang="en-US" altLang="ja-JP" dirty="0"/>
                        <a:t>(Weaknesses)</a:t>
                      </a:r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881468867"/>
                  </a:ext>
                </a:extLst>
              </a:tr>
              <a:tr h="482867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外部環境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機会 </a:t>
                      </a:r>
                      <a:r>
                        <a:rPr lang="en-US" altLang="ja-JP" dirty="0"/>
                        <a:t>(Opportunities)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脅威 </a:t>
                      </a:r>
                      <a:r>
                        <a:rPr lang="en-US" altLang="ja-JP" dirty="0"/>
                        <a:t>(Threats) </a:t>
                      </a:r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  <a:p>
                      <a:endParaRPr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6958311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6E9714E9-7BCC-4BF3-834B-E16AAFD85118}"/>
              </a:ext>
            </a:extLst>
          </p:cNvPr>
          <p:cNvSpPr txBox="1"/>
          <p:nvPr/>
        </p:nvSpPr>
        <p:spPr>
          <a:xfrm>
            <a:off x="7737230" y="6444476"/>
            <a:ext cx="2710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出典：</a:t>
            </a:r>
            <a:r>
              <a:rPr kumimoji="1" lang="en-US" altLang="ja-JP" sz="1200" dirty="0" err="1"/>
              <a:t>DareCom</a:t>
            </a:r>
            <a:r>
              <a:rPr kumimoji="1" lang="ja-JP" altLang="en-US" sz="1200" dirty="0" err="1"/>
              <a:t>、</a:t>
            </a:r>
            <a:r>
              <a:rPr kumimoji="1" lang="ja-JP" altLang="en-US" sz="1200" dirty="0"/>
              <a:t>上場企業の</a:t>
            </a:r>
            <a:r>
              <a:rPr kumimoji="1" lang="en-US" altLang="ja-JP" sz="1200" dirty="0"/>
              <a:t>SWOT</a:t>
            </a:r>
            <a:r>
              <a:rPr kumimoji="1" lang="ja-JP" altLang="en-US" sz="1200" dirty="0"/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147927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クロスＳＷＯＴ分析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976318"/>
              </p:ext>
            </p:extLst>
          </p:nvPr>
        </p:nvGraphicFramePr>
        <p:xfrm>
          <a:off x="838200" y="1940712"/>
          <a:ext cx="10515600" cy="4165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3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738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38224">
                <a:tc>
                  <a:txBody>
                    <a:bodyPr/>
                    <a:lstStyle/>
                    <a:p>
                      <a:endParaRPr kumimoji="1" lang="en-US" altLang="ja-JP" sz="2400" dirty="0"/>
                    </a:p>
                    <a:p>
                      <a:endParaRPr kumimoji="1" lang="en-US" altLang="ja-JP" sz="2400" dirty="0"/>
                    </a:p>
                    <a:p>
                      <a:endParaRPr kumimoji="1" lang="ja-JP" alt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/>
                        <a:t>機会 </a:t>
                      </a:r>
                      <a:r>
                        <a:rPr lang="en-US" altLang="ja-JP" sz="2400" dirty="0"/>
                        <a:t>(Opportunities)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/>
                        <a:t>脅威 </a:t>
                      </a:r>
                      <a:r>
                        <a:rPr lang="en-US" altLang="ja-JP" sz="2400" dirty="0"/>
                        <a:t>(Threats) 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8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/>
                        <a:t>強み </a:t>
                      </a:r>
                      <a:r>
                        <a:rPr lang="en-US" altLang="ja-JP" sz="2400" dirty="0"/>
                        <a:t>(Strengths)</a:t>
                      </a:r>
                    </a:p>
                    <a:p>
                      <a:endParaRPr kumimoji="1" lang="ja-JP" alt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884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/>
                        <a:t>弱み </a:t>
                      </a:r>
                      <a:r>
                        <a:rPr lang="en-US" altLang="ja-JP" sz="2400" dirty="0"/>
                        <a:t>(Weaknesses)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/>
                    </a:p>
                    <a:p>
                      <a:endParaRPr kumimoji="1" lang="ja-JP" alt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20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6432B5E-47AB-4A35-8D7B-C2EFBF60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企業戦略ＲＭ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0B60381-EE9C-4481-A257-E3CBA418E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企業理念</a:t>
            </a:r>
            <a:endParaRPr lang="en-US" altLang="ja-JP" dirty="0"/>
          </a:p>
          <a:p>
            <a:r>
              <a:rPr kumimoji="1" lang="ja-JP" altLang="en-US" dirty="0"/>
              <a:t>中期目標（５－１０年後）</a:t>
            </a:r>
            <a:endParaRPr kumimoji="1" lang="en-US" altLang="ja-JP" dirty="0"/>
          </a:p>
          <a:p>
            <a:r>
              <a:rPr lang="ja-JP" altLang="en-US" dirty="0"/>
              <a:t>目標達成のための道筋</a:t>
            </a:r>
            <a:endParaRPr lang="en-US" altLang="ja-JP" dirty="0"/>
          </a:p>
          <a:p>
            <a:r>
              <a:rPr kumimoji="1" lang="ja-JP" altLang="en-US"/>
              <a:t>マイルストーン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471F8E9D-DBAC-4A4E-B194-0F04EEF4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5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51B634D-EC27-44F9-8B2E-F2977200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事業戦略ＲＭ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410E8FC-B643-459E-957C-BC93264F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ターゲットとする市場</a:t>
            </a:r>
            <a:endParaRPr kumimoji="1" lang="en-US" altLang="ja-JP" dirty="0"/>
          </a:p>
          <a:p>
            <a:r>
              <a:rPr lang="ja-JP" altLang="en-US" dirty="0"/>
              <a:t>製品コンセプト</a:t>
            </a:r>
            <a:endParaRPr lang="en-US" altLang="ja-JP" dirty="0"/>
          </a:p>
          <a:p>
            <a:r>
              <a:rPr kumimoji="1" lang="ja-JP" altLang="en-US" dirty="0"/>
              <a:t>必要となる技術</a:t>
            </a:r>
            <a:endParaRPr kumimoji="1" lang="en-US" altLang="ja-JP" dirty="0"/>
          </a:p>
          <a:p>
            <a:r>
              <a:rPr lang="ja-JP" altLang="en-US" dirty="0"/>
              <a:t>技術の取得方法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9BCCB035-C002-4291-999F-A8A0D0F2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09A-3C73-4830-9B0A-D603358D7E1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28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254</Words>
  <Application>Microsoft Office PowerPoint</Application>
  <PresentationFormat>ワイド画面</PresentationFormat>
  <Paragraphs>94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中間課題</vt:lpstr>
      <vt:lpstr>会社・組織・事業の概要</vt:lpstr>
      <vt:lpstr>ＰＥＳＴ分析</vt:lpstr>
      <vt:lpstr>ファイブフォース分析</vt:lpstr>
      <vt:lpstr>バリューチェーン・ＶＲＩＯ分析</vt:lpstr>
      <vt:lpstr>SWOT分析</vt:lpstr>
      <vt:lpstr>クロスＳＷＯＴ分析</vt:lpstr>
      <vt:lpstr>企業戦略ＲＭ</vt:lpstr>
      <vt:lpstr>事業戦略ＲＭ</vt:lpstr>
    </vt:vector>
  </TitlesOfParts>
  <Company>NSR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技術経営論　第５回 　 マーケティング</dc:title>
  <dc:creator>NSR</dc:creator>
  <cp:lastModifiedBy>NSR</cp:lastModifiedBy>
  <cp:revision>158</cp:revision>
  <cp:lastPrinted>2019-06-21T05:14:19Z</cp:lastPrinted>
  <dcterms:created xsi:type="dcterms:W3CDTF">2018-04-13T11:20:25Z</dcterms:created>
  <dcterms:modified xsi:type="dcterms:W3CDTF">2019-06-21T05:15:52Z</dcterms:modified>
</cp:coreProperties>
</file>