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66" r:id="rId3"/>
    <p:sldId id="267" r:id="rId4"/>
    <p:sldId id="268" r:id="rId5"/>
    <p:sldId id="269" r:id="rId6"/>
    <p:sldId id="270" r:id="rId7"/>
    <p:sldId id="273" r:id="rId8"/>
    <p:sldId id="271" r:id="rId9"/>
    <p:sldId id="302" r:id="rId10"/>
    <p:sldId id="272" r:id="rId11"/>
    <p:sldId id="274" r:id="rId12"/>
    <p:sldId id="275" r:id="rId13"/>
    <p:sldId id="276" r:id="rId14"/>
    <p:sldId id="277" r:id="rId15"/>
    <p:sldId id="278" r:id="rId16"/>
    <p:sldId id="279" r:id="rId17"/>
    <p:sldId id="280" r:id="rId18"/>
    <p:sldId id="281" r:id="rId19"/>
    <p:sldId id="282" r:id="rId20"/>
    <p:sldId id="264" r:id="rId21"/>
    <p:sldId id="258" r:id="rId22"/>
    <p:sldId id="265" r:id="rId23"/>
    <p:sldId id="263" r:id="rId24"/>
    <p:sldId id="283" r:id="rId25"/>
    <p:sldId id="284" r:id="rId26"/>
    <p:sldId id="285" r:id="rId27"/>
    <p:sldId id="286" r:id="rId28"/>
    <p:sldId id="287" r:id="rId29"/>
    <p:sldId id="259" r:id="rId30"/>
    <p:sldId id="260" r:id="rId31"/>
    <p:sldId id="262"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形 浩史" initials="山形" lastIdx="1" clrIdx="0">
    <p:extLst>
      <p:ext uri="{19B8F6BF-5375-455C-9EA6-DF929625EA0E}">
        <p15:presenceInfo xmlns:p15="http://schemas.microsoft.com/office/powerpoint/2012/main" userId="S-1-5-21-1737075082-2811421745-559272670-71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3457" autoAdjust="0"/>
  </p:normalViewPr>
  <p:slideViewPr>
    <p:cSldViewPr snapToGrid="0">
      <p:cViewPr varScale="1">
        <p:scale>
          <a:sx n="63" d="100"/>
          <a:sy n="63" d="100"/>
        </p:scale>
        <p:origin x="540"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1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numRef>
              <c:f>Sheet1!$A$2:$A$32</c:f>
              <c:numCache>
                <c:formatCode>General</c:formatCode>
                <c:ptCount val="31"/>
                <c:pt idx="0">
                  <c:v>1998</c:v>
                </c:pt>
                <c:pt idx="2">
                  <c:v>1990</c:v>
                </c:pt>
                <c:pt idx="7">
                  <c:v>1995</c:v>
                </c:pt>
                <c:pt idx="12">
                  <c:v>2000</c:v>
                </c:pt>
                <c:pt idx="17">
                  <c:v>2005</c:v>
                </c:pt>
                <c:pt idx="22">
                  <c:v>2010</c:v>
                </c:pt>
                <c:pt idx="27">
                  <c:v>2015</c:v>
                </c:pt>
                <c:pt idx="30">
                  <c:v>2018</c:v>
                </c:pt>
              </c:numCache>
            </c:numRef>
          </c:cat>
          <c:val>
            <c:numRef>
              <c:f>Sheet1!$B$2:$B$32</c:f>
              <c:numCache>
                <c:formatCode>General</c:formatCode>
                <c:ptCount val="31"/>
                <c:pt idx="0">
                  <c:v>8.1</c:v>
                </c:pt>
                <c:pt idx="1">
                  <c:v>7.5</c:v>
                </c:pt>
                <c:pt idx="2">
                  <c:v>7.6</c:v>
                </c:pt>
                <c:pt idx="3">
                  <c:v>8.4</c:v>
                </c:pt>
                <c:pt idx="4">
                  <c:v>9</c:v>
                </c:pt>
                <c:pt idx="5">
                  <c:v>9.8000000000000007</c:v>
                </c:pt>
                <c:pt idx="6">
                  <c:v>10</c:v>
                </c:pt>
                <c:pt idx="7">
                  <c:v>10.8</c:v>
                </c:pt>
                <c:pt idx="8">
                  <c:v>8.9</c:v>
                </c:pt>
                <c:pt idx="9">
                  <c:v>9</c:v>
                </c:pt>
                <c:pt idx="10">
                  <c:v>7.891522110921084</c:v>
                </c:pt>
                <c:pt idx="11">
                  <c:v>7.7997111218103026</c:v>
                </c:pt>
                <c:pt idx="12">
                  <c:v>6.9499882601549654</c:v>
                </c:pt>
                <c:pt idx="13">
                  <c:v>6.7381674049895075</c:v>
                </c:pt>
                <c:pt idx="14">
                  <c:v>5.7644674622832692</c:v>
                </c:pt>
                <c:pt idx="15">
                  <c:v>6.0220525869380825</c:v>
                </c:pt>
                <c:pt idx="16">
                  <c:v>3.7961409395973154</c:v>
                </c:pt>
                <c:pt idx="17">
                  <c:v>3.6647009267059811</c:v>
                </c:pt>
                <c:pt idx="18">
                  <c:v>4.2232277526395174</c:v>
                </c:pt>
                <c:pt idx="19">
                  <c:v>3.8636363636363633</c:v>
                </c:pt>
                <c:pt idx="20">
                  <c:v>3.3830139578897565</c:v>
                </c:pt>
                <c:pt idx="21">
                  <c:v>3.0333928116237576</c:v>
                </c:pt>
                <c:pt idx="22">
                  <c:v>3.1101614434947766</c:v>
                </c:pt>
                <c:pt idx="23">
                  <c:v>3.0930760499432464</c:v>
                </c:pt>
                <c:pt idx="24">
                  <c:v>2.3184601924759405</c:v>
                </c:pt>
                <c:pt idx="25">
                  <c:v>2.3235423060061375</c:v>
                </c:pt>
                <c:pt idx="26">
                  <c:v>2.1706746116194933</c:v>
                </c:pt>
                <c:pt idx="27">
                  <c:v>2.040332147093713</c:v>
                </c:pt>
                <c:pt idx="28">
                  <c:v>1.7124939700916546</c:v>
                </c:pt>
                <c:pt idx="29">
                  <c:v>1.7783857729138166</c:v>
                </c:pt>
                <c:pt idx="30">
                  <c:v>2.072420860851742</c:v>
                </c:pt>
              </c:numCache>
            </c:numRef>
          </c:val>
          <c:extLst>
            <c:ext xmlns:c16="http://schemas.microsoft.com/office/drawing/2014/chart" uri="{C3380CC4-5D6E-409C-BE32-E72D297353CC}">
              <c16:uniqueId val="{00000000-ECDF-4097-B8BD-0CD6F7515A0F}"/>
            </c:ext>
          </c:extLst>
        </c:ser>
        <c:dLbls>
          <c:showLegendKey val="0"/>
          <c:showVal val="0"/>
          <c:showCatName val="0"/>
          <c:showSerName val="0"/>
          <c:showPercent val="0"/>
          <c:showBubbleSize val="0"/>
        </c:dLbls>
        <c:gapWidth val="150"/>
        <c:axId val="339754888"/>
        <c:axId val="339756456"/>
      </c:barChart>
      <c:catAx>
        <c:axId val="33975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39756456"/>
        <c:crosses val="autoZero"/>
        <c:auto val="1"/>
        <c:lblAlgn val="ctr"/>
        <c:lblOffset val="100"/>
        <c:noMultiLvlLbl val="0"/>
      </c:catAx>
      <c:valAx>
        <c:axId val="339756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339754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5659" cy="498056"/>
          </a:xfrm>
          <a:prstGeom prst="rect">
            <a:avLst/>
          </a:prstGeom>
        </p:spPr>
        <p:txBody>
          <a:bodyPr vert="horz" lIns="91417" tIns="45708" rIns="91417"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6" y="0"/>
            <a:ext cx="2945659" cy="498056"/>
          </a:xfrm>
          <a:prstGeom prst="rect">
            <a:avLst/>
          </a:prstGeom>
        </p:spPr>
        <p:txBody>
          <a:bodyPr vert="horz" lIns="91417" tIns="45708" rIns="91417" bIns="45708" rtlCol="0"/>
          <a:lstStyle>
            <a:lvl1pPr algn="r">
              <a:defRPr sz="1200"/>
            </a:lvl1pPr>
          </a:lstStyle>
          <a:p>
            <a:fld id="{B542B937-38AA-4E27-9DE1-22BF0E0A5134}" type="datetimeFigureOut">
              <a:rPr kumimoji="1" lang="ja-JP" altLang="en-US" smtClean="0"/>
              <a:t>2020/8/8</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17" tIns="45708" rIns="91417" bIns="45708"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17" tIns="45708" rIns="91417" bIns="457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7"/>
            <a:ext cx="2945659" cy="498055"/>
          </a:xfrm>
          <a:prstGeom prst="rect">
            <a:avLst/>
          </a:prstGeom>
        </p:spPr>
        <p:txBody>
          <a:bodyPr vert="horz" lIns="91417" tIns="45708" rIns="91417"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6" y="9428587"/>
            <a:ext cx="2945659" cy="498055"/>
          </a:xfrm>
          <a:prstGeom prst="rect">
            <a:avLst/>
          </a:prstGeom>
        </p:spPr>
        <p:txBody>
          <a:bodyPr vert="horz" lIns="91417" tIns="45708" rIns="91417" bIns="45708" rtlCol="0" anchor="b"/>
          <a:lstStyle>
            <a:lvl1pPr algn="r">
              <a:defRPr sz="1200"/>
            </a:lvl1pPr>
          </a:lstStyle>
          <a:p>
            <a:fld id="{55FBD22A-C142-4F79-9AED-4EF1666B09C2}" type="slidenum">
              <a:rPr kumimoji="1" lang="ja-JP" altLang="en-US" smtClean="0"/>
              <a:t>‹#›</a:t>
            </a:fld>
            <a:endParaRPr kumimoji="1" lang="ja-JP" altLang="en-US"/>
          </a:p>
        </p:txBody>
      </p:sp>
    </p:spTree>
    <p:extLst>
      <p:ext uri="{BB962C8B-B14F-4D97-AF65-F5344CB8AC3E}">
        <p14:creationId xmlns:p14="http://schemas.microsoft.com/office/powerpoint/2010/main" val="30783000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02602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手間がかかる　　←　開発段階のデータを流用すればいい</a:t>
            </a:r>
            <a:endParaRPr kumimoji="1" lang="en-US" altLang="ja-JP" dirty="0"/>
          </a:p>
          <a:p>
            <a:endParaRPr lang="en-US" altLang="ja-JP" dirty="0"/>
          </a:p>
          <a:p>
            <a:endParaRPr kumimoji="1" lang="en-US" altLang="ja-JP" dirty="0"/>
          </a:p>
          <a:p>
            <a:r>
              <a:rPr kumimoji="1" lang="ja-JP" altLang="en-US" dirty="0"/>
              <a:t>技術的に同等だ　←　技術者の独善</a:t>
            </a:r>
            <a:endParaRPr kumimoji="1" lang="en-US" altLang="ja-JP" dirty="0"/>
          </a:p>
          <a:p>
            <a:r>
              <a:rPr kumimoji="1" lang="ja-JP" altLang="en-US" dirty="0"/>
              <a:t>　　　　　　　　　　　　←　正式に国に提案すれば良かった</a:t>
            </a:r>
            <a:endParaRPr lang="en-US" altLang="ja-JP" dirty="0"/>
          </a:p>
          <a:p>
            <a:r>
              <a:rPr kumimoji="1" lang="ja-JP" altLang="en-US" dirty="0"/>
              <a:t>　　　　　　　　　　　　　←　国に提案しても時間がかかる</a:t>
            </a:r>
          </a:p>
        </p:txBody>
      </p:sp>
      <p:sp>
        <p:nvSpPr>
          <p:cNvPr id="4" name="スライド番号プレースホルダー 3"/>
          <p:cNvSpPr>
            <a:spLocks noGrp="1"/>
          </p:cNvSpPr>
          <p:nvPr>
            <p:ph type="sldNum" sz="quarter" idx="10"/>
          </p:nvPr>
        </p:nvSpPr>
        <p:spPr/>
        <p:txBody>
          <a:bodyPr/>
          <a:lstStyle/>
          <a:p>
            <a:fld id="{55FBD22A-C142-4F79-9AED-4EF1666B09C2}" type="slidenum">
              <a:rPr kumimoji="1" lang="ja-JP" altLang="en-US" smtClean="0"/>
              <a:t>4</a:t>
            </a:fld>
            <a:endParaRPr kumimoji="1" lang="ja-JP" altLang="en-US"/>
          </a:p>
        </p:txBody>
      </p:sp>
    </p:spTree>
    <p:extLst>
      <p:ext uri="{BB962C8B-B14F-4D97-AF65-F5344CB8AC3E}">
        <p14:creationId xmlns:p14="http://schemas.microsoft.com/office/powerpoint/2010/main" val="32499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8F547AE-ABA3-49A0-8FD6-B4BA664B3D14}" type="datetime1">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327852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0F4AD00-DA35-4E78-8E1A-007AEB672453}" type="datetime1">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1640803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E10797B-E68F-421E-85AF-418E46DF0193}" type="datetime1">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332887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40B6BE-CD4A-4EDA-B801-13CE6D6E331F}" type="datetime1">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1110245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9F4A28-6041-4696-B31D-C2BBF885AA9D}" type="datetime1">
              <a:rPr kumimoji="1" lang="ja-JP" altLang="en-US" smtClean="0"/>
              <a:t>2020/8/8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507310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A04A1A-9E8E-4616-880D-08A2D7209C0A}" type="datetime1">
              <a:rPr kumimoji="1" lang="ja-JP" altLang="en-US" smtClean="0"/>
              <a:t>2020/8/8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219266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4433F8E-2DE0-4931-B048-4B5BA2FA4A9D}" type="datetime1">
              <a:rPr kumimoji="1" lang="ja-JP" altLang="en-US" smtClean="0"/>
              <a:t>2020/8/8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312637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B1AE67E-49B3-42BB-BDFB-82DDD0CDAC7D}" type="datetime1">
              <a:rPr kumimoji="1" lang="ja-JP" altLang="en-US" smtClean="0"/>
              <a:t>2020/8/8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207426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8D5F02-7A26-4674-B0B1-43A4B4954132}" type="datetime1">
              <a:rPr kumimoji="1" lang="ja-JP" altLang="en-US" smtClean="0"/>
              <a:t>2020/8/8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91741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8F0C92C-BC3B-4740-80D7-6B9857AA4090}" type="datetime1">
              <a:rPr kumimoji="1" lang="ja-JP" altLang="en-US" smtClean="0"/>
              <a:t>2020/8/8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103576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D97BA6-EAF0-4ECB-9919-34EF6D43C06C}" type="datetime1">
              <a:rPr kumimoji="1" lang="ja-JP" altLang="en-US" smtClean="0"/>
              <a:t>2020/8/8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411709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7D7EA-5BAD-4881-8168-044B6C25B996}" type="datetime1">
              <a:rPr kumimoji="1" lang="ja-JP" altLang="en-US" smtClean="0"/>
              <a:t>2020/8/8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D06D6-511B-422D-AC77-8D65144D7C2E}" type="slidenum">
              <a:rPr kumimoji="1" lang="ja-JP" altLang="en-US" smtClean="0"/>
              <a:t>‹#›</a:t>
            </a:fld>
            <a:endParaRPr kumimoji="1" lang="ja-JP" altLang="en-US"/>
          </a:p>
        </p:txBody>
      </p:sp>
    </p:spTree>
    <p:extLst>
      <p:ext uri="{BB962C8B-B14F-4D97-AF65-F5344CB8AC3E}">
        <p14:creationId xmlns:p14="http://schemas.microsoft.com/office/powerpoint/2010/main" val="2788685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gif"/><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courts.go.jp/tokyo/vcms_lf/20171117-eturan-tousya.pdf" TargetMode="External"/><Relationship Id="rId2" Type="http://schemas.openxmlformats.org/officeDocument/2006/relationships/hyperlink" Target="http://www.courts.go.jp/app/hanrei_jp/search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31900" y="639763"/>
            <a:ext cx="9144000" cy="2387600"/>
          </a:xfrm>
        </p:spPr>
        <p:txBody>
          <a:bodyPr>
            <a:normAutofit fontScale="90000"/>
          </a:bodyPr>
          <a:lstStyle/>
          <a:p>
            <a:pPr algn="l"/>
            <a:r>
              <a:rPr lang="ja-JP" altLang="en-US" sz="4900" dirty="0"/>
              <a:t>システム安全基礎演習</a:t>
            </a:r>
            <a:r>
              <a:rPr lang="en-US" altLang="ja-JP" sz="4900" dirty="0"/>
              <a:t>Ⅳ</a:t>
            </a:r>
            <a:r>
              <a:rPr lang="ja-JP" altLang="en-US" sz="4900" dirty="0"/>
              <a:t>　第１回</a:t>
            </a:r>
            <a:br>
              <a:rPr lang="en-US" altLang="ja-JP" sz="4900" dirty="0"/>
            </a:br>
            <a:r>
              <a:rPr lang="ja-JP" altLang="en-US" sz="3100" dirty="0"/>
              <a:t>　</a:t>
            </a:r>
            <a:br>
              <a:rPr lang="en-US" altLang="ja-JP" dirty="0"/>
            </a:br>
            <a:r>
              <a:rPr lang="ja-JP" altLang="en-US" dirty="0"/>
              <a:t>事例研究：　三菱自動車工業</a:t>
            </a:r>
            <a:br>
              <a:rPr lang="ja-JP" altLang="en-US" dirty="0"/>
            </a:br>
            <a:r>
              <a:rPr lang="en-US" altLang="ja-JP" sz="3200" dirty="0"/>
              <a:t>Case study</a:t>
            </a:r>
          </a:p>
        </p:txBody>
      </p:sp>
      <p:sp>
        <p:nvSpPr>
          <p:cNvPr id="2" name="サブタイトル 1"/>
          <p:cNvSpPr>
            <a:spLocks noGrp="1"/>
          </p:cNvSpPr>
          <p:nvPr>
            <p:ph type="subTitle" idx="1"/>
          </p:nvPr>
        </p:nvSpPr>
        <p:spPr>
          <a:xfrm>
            <a:off x="1231900" y="3747532"/>
            <a:ext cx="9144000" cy="1655762"/>
          </a:xfrm>
        </p:spPr>
        <p:txBody>
          <a:bodyPr>
            <a:noAutofit/>
          </a:bodyPr>
          <a:lstStyle/>
          <a:p>
            <a:pPr algn="l"/>
            <a:r>
              <a:rPr kumimoji="1" lang="ja-JP" altLang="en-US" dirty="0">
                <a:latin typeface="+mj-ea"/>
                <a:ea typeface="+mj-ea"/>
              </a:rPr>
              <a:t>長岡技術科学大学</a:t>
            </a:r>
            <a:endParaRPr kumimoji="1" lang="en-US" altLang="ja-JP" dirty="0">
              <a:latin typeface="+mj-ea"/>
              <a:ea typeface="+mj-ea"/>
            </a:endParaRPr>
          </a:p>
          <a:p>
            <a:pPr algn="l"/>
            <a:r>
              <a:rPr kumimoji="1" lang="ja-JP" altLang="en-US" dirty="0">
                <a:latin typeface="+mj-ea"/>
                <a:ea typeface="+mj-ea"/>
              </a:rPr>
              <a:t>大学院技術経営研究科</a:t>
            </a:r>
            <a:endParaRPr kumimoji="1" lang="en-US" altLang="ja-JP" dirty="0">
              <a:latin typeface="+mj-ea"/>
              <a:ea typeface="+mj-ea"/>
            </a:endParaRPr>
          </a:p>
          <a:p>
            <a:pPr algn="l"/>
            <a:r>
              <a:rPr kumimoji="1" lang="ja-JP" altLang="en-US" dirty="0">
                <a:latin typeface="+mj-ea"/>
                <a:ea typeface="+mj-ea"/>
              </a:rPr>
              <a:t>システム安全専攻</a:t>
            </a:r>
            <a:endParaRPr kumimoji="1" lang="en-US" altLang="ja-JP" dirty="0">
              <a:latin typeface="+mj-ea"/>
              <a:ea typeface="+mj-ea"/>
            </a:endParaRPr>
          </a:p>
          <a:p>
            <a:pPr algn="l"/>
            <a:r>
              <a:rPr kumimoji="1" lang="ja-JP" altLang="en-US" dirty="0">
                <a:latin typeface="+mj-ea"/>
                <a:ea typeface="+mj-ea"/>
              </a:rPr>
              <a:t>実務家教授　山形　浩史</a:t>
            </a:r>
            <a:endParaRPr kumimoji="1" lang="en-US" altLang="ja-JP" dirty="0">
              <a:latin typeface="+mj-ea"/>
              <a:ea typeface="+mj-ea"/>
            </a:endParaRPr>
          </a:p>
          <a:p>
            <a:pPr algn="l"/>
            <a:r>
              <a:rPr lang="en-US" altLang="ja-JP" dirty="0">
                <a:latin typeface="+mj-ea"/>
                <a:ea typeface="+mj-ea"/>
              </a:rPr>
              <a:t>yamagata@vos.nagaokaut.ac.jp</a:t>
            </a:r>
            <a:endParaRPr kumimoji="1" lang="ja-JP" altLang="en-US" dirty="0">
              <a:latin typeface="+mj-ea"/>
              <a:ea typeface="+mj-ea"/>
            </a:endParaRP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a:t>
            </a:fld>
            <a:endParaRPr kumimoji="1" lang="ja-JP" altLang="en-US"/>
          </a:p>
        </p:txBody>
      </p:sp>
    </p:spTree>
    <p:extLst>
      <p:ext uri="{BB962C8B-B14F-4D97-AF65-F5344CB8AC3E}">
        <p14:creationId xmlns:p14="http://schemas.microsoft.com/office/powerpoint/2010/main" val="4288931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1729" y="365125"/>
            <a:ext cx="11581634" cy="1325563"/>
          </a:xfrm>
        </p:spPr>
        <p:txBody>
          <a:bodyPr/>
          <a:lstStyle/>
          <a:p>
            <a:r>
              <a:rPr kumimoji="1" lang="ja-JP" altLang="en-US" dirty="0"/>
              <a:t>無理な目標、無理な引き上げ（１４年型</a:t>
            </a:r>
            <a:r>
              <a:rPr kumimoji="1" lang="en-US" altLang="ja-JP" dirty="0" err="1"/>
              <a:t>ek</a:t>
            </a:r>
            <a:r>
              <a:rPr kumimoji="1" lang="ja-JP" altLang="en-US" dirty="0"/>
              <a:t>ワゴン）</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10</a:t>
            </a:fld>
            <a:endParaRPr kumimoji="1" lang="ja-JP" altLang="en-US"/>
          </a:p>
        </p:txBody>
      </p:sp>
      <p:sp>
        <p:nvSpPr>
          <p:cNvPr id="5" name="テキスト ボックス 4"/>
          <p:cNvSpPr txBox="1"/>
          <p:nvPr/>
        </p:nvSpPr>
        <p:spPr>
          <a:xfrm>
            <a:off x="5344231" y="5412658"/>
            <a:ext cx="4491935" cy="430887"/>
          </a:xfrm>
          <a:prstGeom prst="rect">
            <a:avLst/>
          </a:prstGeom>
          <a:noFill/>
        </p:spPr>
        <p:txBody>
          <a:bodyPr wrap="none" rtlCol="0">
            <a:spAutoFit/>
          </a:bodyPr>
          <a:lstStyle/>
          <a:p>
            <a:r>
              <a:rPr kumimoji="1" lang="ja-JP" altLang="en-US" sz="2200" dirty="0">
                <a:solidFill>
                  <a:srgbClr val="FF0000"/>
                </a:solidFill>
              </a:rPr>
              <a:t>問題発覚後の測定：　２７．１ ｋｍ／Ｌ</a:t>
            </a:r>
          </a:p>
        </p:txBody>
      </p:sp>
      <p:sp>
        <p:nvSpPr>
          <p:cNvPr id="6" name="テキスト ボックス 5"/>
          <p:cNvSpPr txBox="1"/>
          <p:nvPr/>
        </p:nvSpPr>
        <p:spPr>
          <a:xfrm>
            <a:off x="1870046" y="1455885"/>
            <a:ext cx="5273623" cy="400110"/>
          </a:xfrm>
          <a:prstGeom prst="rect">
            <a:avLst/>
          </a:prstGeom>
          <a:noFill/>
        </p:spPr>
        <p:txBody>
          <a:bodyPr wrap="none" rtlCol="0">
            <a:spAutoFit/>
          </a:bodyPr>
          <a:lstStyle/>
          <a:p>
            <a:r>
              <a:rPr lang="en-US" altLang="ja-JP" sz="2000" dirty="0"/>
              <a:t>MMDS</a:t>
            </a:r>
            <a:r>
              <a:rPr lang="ja-JP" altLang="en-US" sz="2000" dirty="0"/>
              <a:t>：　</a:t>
            </a:r>
            <a:r>
              <a:rPr lang="en-US" altLang="ja-JP" sz="2000" dirty="0"/>
              <a:t>Mitsubishi Motor Development System</a:t>
            </a:r>
            <a:endParaRPr kumimoji="1" lang="ja-JP" altLang="en-US" sz="2000" dirty="0"/>
          </a:p>
        </p:txBody>
      </p:sp>
      <p:sp>
        <p:nvSpPr>
          <p:cNvPr id="7" name="テキスト ボックス 6"/>
          <p:cNvSpPr txBox="1"/>
          <p:nvPr/>
        </p:nvSpPr>
        <p:spPr>
          <a:xfrm>
            <a:off x="2224636" y="6027003"/>
            <a:ext cx="7196201" cy="830997"/>
          </a:xfrm>
          <a:prstGeom prst="rect">
            <a:avLst/>
          </a:prstGeom>
          <a:noFill/>
        </p:spPr>
        <p:txBody>
          <a:bodyPr wrap="none" rtlCol="0">
            <a:spAutoFit/>
          </a:bodyPr>
          <a:lstStyle/>
          <a:p>
            <a:r>
              <a:rPr kumimoji="1" lang="ja-JP" altLang="en-US" sz="2400" dirty="0">
                <a:solidFill>
                  <a:srgbClr val="0070C0"/>
                </a:solidFill>
              </a:rPr>
              <a:t>Ｄｉｓｃｕｓｓｉｏｎ：　あなた（開発側、審査側）なら、どうする</a:t>
            </a:r>
            <a:endParaRPr kumimoji="1" lang="en-US" altLang="ja-JP" sz="2400" dirty="0">
              <a:solidFill>
                <a:srgbClr val="0070C0"/>
              </a:solidFill>
            </a:endParaRPr>
          </a:p>
          <a:p>
            <a:r>
              <a:rPr lang="en-US" altLang="ja-JP" sz="2400" dirty="0">
                <a:solidFill>
                  <a:srgbClr val="0070C0"/>
                </a:solidFill>
              </a:rPr>
              <a:t>		</a:t>
            </a:r>
            <a:r>
              <a:rPr lang="ja-JP" altLang="en-US" sz="2400" dirty="0">
                <a:solidFill>
                  <a:srgbClr val="0070C0"/>
                </a:solidFill>
              </a:rPr>
              <a:t>　経営陣は現場を把握していたか？</a:t>
            </a:r>
            <a:endParaRPr kumimoji="1" lang="ja-JP" altLang="en-US" sz="2400" dirty="0">
              <a:solidFill>
                <a:srgbClr val="0070C0"/>
              </a:solidFill>
            </a:endParaRPr>
          </a:p>
        </p:txBody>
      </p:sp>
      <p:sp>
        <p:nvSpPr>
          <p:cNvPr id="8" name="テキスト ボックス 7"/>
          <p:cNvSpPr txBox="1"/>
          <p:nvPr/>
        </p:nvSpPr>
        <p:spPr>
          <a:xfrm>
            <a:off x="9420837" y="5755133"/>
            <a:ext cx="2672526" cy="461665"/>
          </a:xfrm>
          <a:prstGeom prst="rect">
            <a:avLst/>
          </a:prstGeom>
          <a:noFill/>
        </p:spPr>
        <p:txBody>
          <a:bodyPr wrap="none" rtlCol="0">
            <a:spAutoFit/>
          </a:bodyPr>
          <a:lstStyle/>
          <a:p>
            <a:r>
              <a:rPr kumimoji="1" lang="ja-JP" altLang="en-US" sz="1200" dirty="0"/>
              <a:t>出典：特別調査委員会、燃費不正問題</a:t>
            </a:r>
            <a:endParaRPr kumimoji="1" lang="en-US" altLang="ja-JP" sz="1200" dirty="0"/>
          </a:p>
          <a:p>
            <a:r>
              <a:rPr kumimoji="1" lang="ja-JP" altLang="en-US" sz="1200" dirty="0"/>
              <a:t>　　　　に関する調査報告書（要約版）</a:t>
            </a:r>
          </a:p>
        </p:txBody>
      </p:sp>
      <p:graphicFrame>
        <p:nvGraphicFramePr>
          <p:cNvPr id="9" name="表 8"/>
          <p:cNvGraphicFramePr>
            <a:graphicFrameLocks noGrp="1"/>
          </p:cNvGraphicFramePr>
          <p:nvPr>
            <p:extLst>
              <p:ext uri="{D42A27DB-BD31-4B8C-83A1-F6EECF244321}">
                <p14:modId xmlns:p14="http://schemas.microsoft.com/office/powerpoint/2010/main" val="3054213472"/>
              </p:ext>
            </p:extLst>
          </p:nvPr>
        </p:nvGraphicFramePr>
        <p:xfrm>
          <a:off x="1870046" y="1855995"/>
          <a:ext cx="8127999" cy="3606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3395988">
                  <a:extLst>
                    <a:ext uri="{9D8B030D-6E8A-4147-A177-3AD203B41FA5}">
                      <a16:colId xmlns:a16="http://schemas.microsoft.com/office/drawing/2014/main" val="20001"/>
                    </a:ext>
                  </a:extLst>
                </a:gridCol>
                <a:gridCol w="2022678">
                  <a:extLst>
                    <a:ext uri="{9D8B030D-6E8A-4147-A177-3AD203B41FA5}">
                      <a16:colId xmlns:a16="http://schemas.microsoft.com/office/drawing/2014/main" val="20002"/>
                    </a:ext>
                  </a:extLst>
                </a:gridCol>
              </a:tblGrid>
              <a:tr h="370840">
                <a:tc>
                  <a:txBody>
                    <a:bodyPr/>
                    <a:lstStyle/>
                    <a:p>
                      <a:r>
                        <a:rPr lang="ja-JP" altLang="en-US" sz="1800" dirty="0">
                          <a:solidFill>
                            <a:srgbClr val="000000"/>
                          </a:solidFill>
                          <a:latin typeface="ＭＳR...."/>
                        </a:rPr>
                        <a:t>ゲートの名称 </a:t>
                      </a:r>
                      <a:endParaRPr kumimoji="1" lang="ja-JP" altLang="en-US" dirty="0"/>
                    </a:p>
                  </a:txBody>
                  <a:tcPr/>
                </a:tc>
                <a:tc>
                  <a:txBody>
                    <a:bodyPr/>
                    <a:lstStyle/>
                    <a:p>
                      <a:r>
                        <a:rPr lang="ja-JP" altLang="en-US" sz="1800" dirty="0">
                          <a:solidFill>
                            <a:srgbClr val="000000"/>
                          </a:solidFill>
                          <a:latin typeface="ＭＳR...."/>
                        </a:rPr>
                        <a:t>概要</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rgbClr val="000000"/>
                          </a:solidFill>
                          <a:latin typeface="ＭＳR...."/>
                        </a:rPr>
                        <a:t>燃費目標</a:t>
                      </a:r>
                    </a:p>
                  </a:txBody>
                  <a:tcPr/>
                </a:tc>
                <a:extLst>
                  <a:ext uri="{0D108BD9-81ED-4DB2-BD59-A6C34878D82A}">
                    <a16:rowId xmlns:a16="http://schemas.microsoft.com/office/drawing/2014/main" val="10000"/>
                  </a:ext>
                </a:extLst>
              </a:tr>
              <a:tr h="370840">
                <a:tc>
                  <a:txBody>
                    <a:bodyPr/>
                    <a:lstStyle/>
                    <a:p>
                      <a:r>
                        <a:rPr lang="ja-JP" altLang="en-US" sz="1800" dirty="0">
                          <a:solidFill>
                            <a:srgbClr val="000000"/>
                          </a:solidFill>
                          <a:latin typeface="ＭＳR...."/>
                        </a:rPr>
                        <a:t>商品構想ゲート</a:t>
                      </a:r>
                      <a:r>
                        <a:rPr lang="en-US" altLang="ja-JP" sz="1800" dirty="0">
                          <a:solidFill>
                            <a:srgbClr val="000000"/>
                          </a:solidFill>
                          <a:latin typeface="ＭＳR...."/>
                        </a:rPr>
                        <a:t>(F) </a:t>
                      </a:r>
                      <a:endParaRPr kumimoji="1" lang="ja-JP" altLang="en-US" dirty="0"/>
                    </a:p>
                  </a:txBody>
                  <a:tcPr/>
                </a:tc>
                <a:tc>
                  <a:txBody>
                    <a:bodyPr/>
                    <a:lstStyle/>
                    <a:p>
                      <a:r>
                        <a:rPr lang="ja-JP" altLang="en-US" sz="1800" dirty="0">
                          <a:solidFill>
                            <a:srgbClr val="000000"/>
                          </a:solidFill>
                          <a:latin typeface="ＭＳR...."/>
                        </a:rPr>
                        <a:t>商品構想を固めるゲート </a:t>
                      </a:r>
                      <a:endParaRPr kumimoji="1" lang="ja-JP" altLang="en-US" dirty="0"/>
                    </a:p>
                  </a:txBody>
                  <a:tcPr/>
                </a:tc>
                <a:tc>
                  <a:txBody>
                    <a:bodyPr/>
                    <a:lstStyle/>
                    <a:p>
                      <a:r>
                        <a:rPr lang="ja-JP" altLang="en-US" sz="1800" dirty="0">
                          <a:solidFill>
                            <a:srgbClr val="000000"/>
                          </a:solidFill>
                          <a:latin typeface="ＭＳR...."/>
                        </a:rPr>
                        <a:t>２７．０ ｋｍ／Ｌ</a:t>
                      </a:r>
                      <a:endParaRPr kumimoji="1" lang="ja-JP" altLang="en-US" dirty="0"/>
                    </a:p>
                  </a:txBody>
                  <a:tcPr/>
                </a:tc>
                <a:extLst>
                  <a:ext uri="{0D108BD9-81ED-4DB2-BD59-A6C34878D82A}">
                    <a16:rowId xmlns:a16="http://schemas.microsoft.com/office/drawing/2014/main" val="10001"/>
                  </a:ext>
                </a:extLst>
              </a:tr>
              <a:tr h="370840">
                <a:tc>
                  <a:txBody>
                    <a:bodyPr/>
                    <a:lstStyle/>
                    <a:p>
                      <a:r>
                        <a:rPr lang="ja-JP" altLang="en-US" sz="1800" dirty="0">
                          <a:solidFill>
                            <a:srgbClr val="000000"/>
                          </a:solidFill>
                          <a:latin typeface="ＭＳR...."/>
                        </a:rPr>
                        <a:t>目標固定ゲート</a:t>
                      </a:r>
                      <a:r>
                        <a:rPr lang="en-US" altLang="ja-JP" sz="1800" dirty="0">
                          <a:solidFill>
                            <a:srgbClr val="000000"/>
                          </a:solidFill>
                          <a:latin typeface="ＭＳR...."/>
                        </a:rPr>
                        <a:t>(E) </a:t>
                      </a:r>
                      <a:endParaRPr kumimoji="1" lang="ja-JP" altLang="en-US" dirty="0"/>
                    </a:p>
                  </a:txBody>
                  <a:tcPr/>
                </a:tc>
                <a:tc>
                  <a:txBody>
                    <a:bodyPr/>
                    <a:lstStyle/>
                    <a:p>
                      <a:r>
                        <a:rPr lang="ja-JP" altLang="en-US" sz="1800" dirty="0">
                          <a:solidFill>
                            <a:srgbClr val="000000"/>
                          </a:solidFill>
                          <a:latin typeface="ＭＳR...."/>
                        </a:rPr>
                        <a:t>商品力目標を固めるゲート </a:t>
                      </a:r>
                      <a:endParaRPr kumimoji="1" lang="ja-JP" altLang="en-US" dirty="0"/>
                    </a:p>
                  </a:txBody>
                  <a:tcPr/>
                </a:tc>
                <a:tc>
                  <a:txBody>
                    <a:bodyPr/>
                    <a:lstStyle/>
                    <a:p>
                      <a:r>
                        <a:rPr lang="ja-JP" altLang="en-US" sz="1800" dirty="0">
                          <a:solidFill>
                            <a:srgbClr val="000000"/>
                          </a:solidFill>
                          <a:latin typeface="ＭＳR...."/>
                        </a:rPr>
                        <a:t>２８．０ ｋｍ／Ｌ</a:t>
                      </a:r>
                      <a:endParaRPr lang="en-US" altLang="ja-JP" sz="1800" dirty="0">
                        <a:solidFill>
                          <a:srgbClr val="000000"/>
                        </a:solidFill>
                        <a:latin typeface="ＭＳR...."/>
                      </a:endParaRPr>
                    </a:p>
                    <a:p>
                      <a:r>
                        <a:rPr lang="ja-JP" altLang="en-US" sz="1800" dirty="0">
                          <a:solidFill>
                            <a:srgbClr val="000000"/>
                          </a:solidFill>
                          <a:latin typeface="ＭＳR...."/>
                        </a:rPr>
                        <a:t>⇒　２８．２ ｋｍ／Ｌ</a:t>
                      </a:r>
                      <a:endParaRPr kumimoji="1" lang="ja-JP" altLang="en-US" dirty="0"/>
                    </a:p>
                  </a:txBody>
                  <a:tcPr/>
                </a:tc>
                <a:extLst>
                  <a:ext uri="{0D108BD9-81ED-4DB2-BD59-A6C34878D82A}">
                    <a16:rowId xmlns:a16="http://schemas.microsoft.com/office/drawing/2014/main" val="10002"/>
                  </a:ext>
                </a:extLst>
              </a:tr>
              <a:tr h="370840">
                <a:tc>
                  <a:txBody>
                    <a:bodyPr/>
                    <a:lstStyle/>
                    <a:p>
                      <a:r>
                        <a:rPr lang="ja-JP" altLang="en-US" sz="1800" dirty="0">
                          <a:solidFill>
                            <a:srgbClr val="000000"/>
                          </a:solidFill>
                          <a:latin typeface="ＭＳR...."/>
                        </a:rPr>
                        <a:t>目論見ゲート</a:t>
                      </a:r>
                      <a:r>
                        <a:rPr lang="en-US" altLang="ja-JP" sz="1800" dirty="0">
                          <a:solidFill>
                            <a:srgbClr val="000000"/>
                          </a:solidFill>
                          <a:latin typeface="ＭＳR...."/>
                        </a:rPr>
                        <a:t>(D) </a:t>
                      </a:r>
                      <a:endParaRPr kumimoji="1" lang="ja-JP" altLang="en-US" dirty="0"/>
                    </a:p>
                  </a:txBody>
                  <a:tcPr/>
                </a:tc>
                <a:tc>
                  <a:txBody>
                    <a:bodyPr/>
                    <a:lstStyle/>
                    <a:p>
                      <a:r>
                        <a:rPr lang="ja-JP" altLang="en-US" sz="1800" dirty="0">
                          <a:solidFill>
                            <a:srgbClr val="000000"/>
                          </a:solidFill>
                          <a:latin typeface="ＭＳR...."/>
                        </a:rPr>
                        <a:t>事業計画を固定するゲート </a:t>
                      </a:r>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0003"/>
                  </a:ext>
                </a:extLst>
              </a:tr>
              <a:tr h="370840">
                <a:tc>
                  <a:txBody>
                    <a:bodyPr/>
                    <a:lstStyle/>
                    <a:p>
                      <a:r>
                        <a:rPr lang="ja-JP" altLang="en-US" sz="1800" dirty="0">
                          <a:solidFill>
                            <a:srgbClr val="000000"/>
                          </a:solidFill>
                          <a:latin typeface="ＭＳR...."/>
                        </a:rPr>
                        <a:t>生産着工ゲート</a:t>
                      </a:r>
                      <a:r>
                        <a:rPr lang="en-US" altLang="ja-JP" sz="1800" dirty="0">
                          <a:solidFill>
                            <a:srgbClr val="000000"/>
                          </a:solidFill>
                          <a:latin typeface="ＭＳR...."/>
                        </a:rPr>
                        <a:t>(C) </a:t>
                      </a:r>
                      <a:endParaRPr kumimoji="1" lang="ja-JP" altLang="en-US" dirty="0"/>
                    </a:p>
                  </a:txBody>
                  <a:tcPr/>
                </a:tc>
                <a:tc>
                  <a:txBody>
                    <a:bodyPr/>
                    <a:lstStyle/>
                    <a:p>
                      <a:r>
                        <a:rPr lang="ja-JP" altLang="en-US" sz="1800" dirty="0">
                          <a:solidFill>
                            <a:srgbClr val="000000"/>
                          </a:solidFill>
                          <a:latin typeface="ＭＳR...."/>
                        </a:rPr>
                        <a:t>生産着工図を発行するゲート </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4"/>
                  </a:ext>
                </a:extLst>
              </a:tr>
              <a:tr h="370840">
                <a:tc>
                  <a:txBody>
                    <a:bodyPr/>
                    <a:lstStyle/>
                    <a:p>
                      <a:endParaRPr kumimoji="1" lang="ja-JP" altLang="en-US"/>
                    </a:p>
                  </a:txBody>
                  <a:tcPr/>
                </a:tc>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rgbClr val="000000"/>
                          </a:solidFill>
                          <a:latin typeface="ＭＳR...."/>
                        </a:rPr>
                        <a:t>２９．０ ｋｍ／Ｌ</a:t>
                      </a:r>
                    </a:p>
                  </a:txBody>
                  <a:tcPr/>
                </a:tc>
                <a:extLst>
                  <a:ext uri="{0D108BD9-81ED-4DB2-BD59-A6C34878D82A}">
                    <a16:rowId xmlns:a16="http://schemas.microsoft.com/office/drawing/2014/main" val="10005"/>
                  </a:ext>
                </a:extLst>
              </a:tr>
              <a:tr h="370840">
                <a:tc>
                  <a:txBody>
                    <a:bodyPr/>
                    <a:lstStyle/>
                    <a:p>
                      <a:r>
                        <a:rPr lang="ja-JP" altLang="en-US" sz="1800" dirty="0">
                          <a:solidFill>
                            <a:srgbClr val="000000"/>
                          </a:solidFill>
                          <a:latin typeface="ＭＳR...."/>
                        </a:rPr>
                        <a:t>開発完了ゲート</a:t>
                      </a:r>
                      <a:r>
                        <a:rPr lang="en-US" altLang="ja-JP" sz="1800" dirty="0">
                          <a:solidFill>
                            <a:srgbClr val="000000"/>
                          </a:solidFill>
                          <a:latin typeface="ＭＳR...."/>
                        </a:rPr>
                        <a:t>(B) </a:t>
                      </a:r>
                      <a:endParaRPr kumimoji="1" lang="ja-JP" altLang="en-US" dirty="0"/>
                    </a:p>
                  </a:txBody>
                  <a:tcPr/>
                </a:tc>
                <a:tc>
                  <a:txBody>
                    <a:bodyPr/>
                    <a:lstStyle/>
                    <a:p>
                      <a:r>
                        <a:rPr lang="ja-JP" altLang="en-US" sz="1800" dirty="0">
                          <a:solidFill>
                            <a:srgbClr val="000000"/>
                          </a:solidFill>
                          <a:latin typeface="ＭＳR...."/>
                        </a:rPr>
                        <a:t>開発を完了するゲート </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6"/>
                  </a:ext>
                </a:extLst>
              </a:tr>
              <a:tr h="370840">
                <a:tc>
                  <a:txBody>
                    <a:bodyPr/>
                    <a:lstStyle/>
                    <a:p>
                      <a:endParaRPr kumimoji="1" lang="ja-JP" altLang="en-US"/>
                    </a:p>
                  </a:txBody>
                  <a:tcPr/>
                </a:tc>
                <a:tc>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rgbClr val="000000"/>
                          </a:solidFill>
                          <a:latin typeface="ＭＳR...."/>
                        </a:rPr>
                        <a:t>２９．２ ｋｍ／Ｌ</a:t>
                      </a:r>
                    </a:p>
                  </a:txBody>
                  <a:tcPr/>
                </a:tc>
                <a:extLst>
                  <a:ext uri="{0D108BD9-81ED-4DB2-BD59-A6C34878D82A}">
                    <a16:rowId xmlns:a16="http://schemas.microsoft.com/office/drawing/2014/main" val="10007"/>
                  </a:ext>
                </a:extLst>
              </a:tr>
              <a:tr h="370840">
                <a:tc>
                  <a:txBody>
                    <a:bodyPr/>
                    <a:lstStyle/>
                    <a:p>
                      <a:r>
                        <a:rPr lang="ja-JP" altLang="en-US" sz="1800" dirty="0">
                          <a:solidFill>
                            <a:srgbClr val="000000"/>
                          </a:solidFill>
                          <a:latin typeface="ＭＳR...."/>
                        </a:rPr>
                        <a:t>生産開始ゲート</a:t>
                      </a:r>
                      <a:r>
                        <a:rPr lang="en-US" altLang="ja-JP" sz="1800" dirty="0">
                          <a:solidFill>
                            <a:srgbClr val="000000"/>
                          </a:solidFill>
                          <a:latin typeface="ＭＳR...."/>
                        </a:rPr>
                        <a:t>(AP) </a:t>
                      </a:r>
                      <a:endParaRPr kumimoji="1" lang="ja-JP" altLang="en-US" dirty="0"/>
                    </a:p>
                  </a:txBody>
                  <a:tcPr/>
                </a:tc>
                <a:tc>
                  <a:txBody>
                    <a:bodyPr/>
                    <a:lstStyle/>
                    <a:p>
                      <a:r>
                        <a:rPr lang="ja-JP" altLang="en-US" sz="1800" dirty="0">
                          <a:solidFill>
                            <a:srgbClr val="000000"/>
                          </a:solidFill>
                          <a:latin typeface="ＭＳR...."/>
                        </a:rPr>
                        <a:t>生産を開始するゲート </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2120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Ｄｉｓｃｕｓｓｉｏｎ：　牽制機能は働いていたか</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11</a:t>
            </a:fld>
            <a:endParaRPr kumimoji="1" lang="ja-JP" altLang="en-US"/>
          </a:p>
        </p:txBody>
      </p:sp>
      <p:sp>
        <p:nvSpPr>
          <p:cNvPr id="4" name="テキスト ボックス 3"/>
          <p:cNvSpPr txBox="1"/>
          <p:nvPr/>
        </p:nvSpPr>
        <p:spPr>
          <a:xfrm>
            <a:off x="1057013" y="2382526"/>
            <a:ext cx="4915947" cy="1477328"/>
          </a:xfrm>
          <a:prstGeom prst="rect">
            <a:avLst/>
          </a:prstGeom>
          <a:noFill/>
        </p:spPr>
        <p:txBody>
          <a:bodyPr wrap="square" rtlCol="0">
            <a:spAutoFit/>
          </a:bodyPr>
          <a:lstStyle/>
          <a:p>
            <a:pPr marL="720725" indent="-720725"/>
            <a:r>
              <a:rPr lang="ja-JP" altLang="en-US" dirty="0"/>
              <a:t>適合：　要素部品を、すべて自動車に搭載した状態で、自動車全体での燃費性能、排出ガス性能、動力性能、ドライバビリティ等の自動車走行機能を最適化する業務（含む：排出ガス性能及び燃費性能の改善）</a:t>
            </a:r>
            <a:endParaRPr kumimoji="1" lang="ja-JP" altLang="en-US" dirty="0"/>
          </a:p>
        </p:txBody>
      </p:sp>
      <p:sp>
        <p:nvSpPr>
          <p:cNvPr id="5" name="正方形/長方形 4"/>
          <p:cNvSpPr/>
          <p:nvPr/>
        </p:nvSpPr>
        <p:spPr>
          <a:xfrm>
            <a:off x="636472" y="1920862"/>
            <a:ext cx="1723549" cy="461665"/>
          </a:xfrm>
          <a:prstGeom prst="rect">
            <a:avLst/>
          </a:prstGeom>
          <a:solidFill>
            <a:srgbClr val="FFFF00"/>
          </a:solidFill>
        </p:spPr>
        <p:txBody>
          <a:bodyPr wrap="none">
            <a:spAutoFit/>
          </a:bodyPr>
          <a:lstStyle/>
          <a:p>
            <a:r>
              <a:rPr lang="ja-JP" altLang="en-US" sz="2400" dirty="0"/>
              <a:t>性能実験部</a:t>
            </a:r>
            <a:endParaRPr lang="en-US" altLang="ja-JP" sz="2400" dirty="0"/>
          </a:p>
        </p:txBody>
      </p:sp>
      <p:sp>
        <p:nvSpPr>
          <p:cNvPr id="6" name="正方形/長方形 5"/>
          <p:cNvSpPr/>
          <p:nvPr/>
        </p:nvSpPr>
        <p:spPr>
          <a:xfrm>
            <a:off x="7388278" y="3420942"/>
            <a:ext cx="4289957" cy="369332"/>
          </a:xfrm>
          <a:prstGeom prst="rect">
            <a:avLst/>
          </a:prstGeom>
        </p:spPr>
        <p:txBody>
          <a:bodyPr wrap="none">
            <a:spAutoFit/>
          </a:bodyPr>
          <a:lstStyle/>
          <a:p>
            <a:r>
              <a:rPr lang="ja-JP" altLang="en-US" dirty="0"/>
              <a:t>認証試験グループ（型式指定審査の実務）</a:t>
            </a:r>
          </a:p>
        </p:txBody>
      </p:sp>
      <p:sp>
        <p:nvSpPr>
          <p:cNvPr id="7" name="正方形/長方形 6"/>
          <p:cNvSpPr/>
          <p:nvPr/>
        </p:nvSpPr>
        <p:spPr>
          <a:xfrm>
            <a:off x="7079556" y="1920861"/>
            <a:ext cx="1723549" cy="461665"/>
          </a:xfrm>
          <a:prstGeom prst="rect">
            <a:avLst/>
          </a:prstGeom>
          <a:solidFill>
            <a:srgbClr val="92D050"/>
          </a:solidFill>
        </p:spPr>
        <p:txBody>
          <a:bodyPr wrap="none">
            <a:spAutoFit/>
          </a:bodyPr>
          <a:lstStyle/>
          <a:p>
            <a:r>
              <a:rPr lang="ja-JP" altLang="en-US" sz="2400" dirty="0"/>
              <a:t>技術検証部</a:t>
            </a:r>
          </a:p>
        </p:txBody>
      </p:sp>
      <p:sp>
        <p:nvSpPr>
          <p:cNvPr id="8" name="右矢印 7"/>
          <p:cNvSpPr/>
          <p:nvPr/>
        </p:nvSpPr>
        <p:spPr>
          <a:xfrm>
            <a:off x="6168826" y="3351362"/>
            <a:ext cx="990646" cy="508491"/>
          </a:xfrm>
          <a:prstGeom prst="rightArrow">
            <a:avLst>
              <a:gd name="adj1" fmla="val 7193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dirty="0"/>
              <a:t>独立</a:t>
            </a:r>
          </a:p>
        </p:txBody>
      </p:sp>
      <p:sp>
        <p:nvSpPr>
          <p:cNvPr id="9" name="テキスト ボックス 8"/>
          <p:cNvSpPr txBox="1"/>
          <p:nvPr/>
        </p:nvSpPr>
        <p:spPr>
          <a:xfrm>
            <a:off x="6168826" y="3790274"/>
            <a:ext cx="1043876" cy="369332"/>
          </a:xfrm>
          <a:prstGeom prst="rect">
            <a:avLst/>
          </a:prstGeom>
          <a:noFill/>
        </p:spPr>
        <p:txBody>
          <a:bodyPr wrap="none" rtlCol="0">
            <a:spAutoFit/>
          </a:bodyPr>
          <a:lstStyle/>
          <a:p>
            <a:r>
              <a:rPr kumimoji="1" lang="ja-JP" altLang="en-US" dirty="0"/>
              <a:t>２００９年</a:t>
            </a:r>
          </a:p>
        </p:txBody>
      </p:sp>
      <p:sp>
        <p:nvSpPr>
          <p:cNvPr id="10" name="テキスト ボックス 9"/>
          <p:cNvSpPr txBox="1"/>
          <p:nvPr/>
        </p:nvSpPr>
        <p:spPr>
          <a:xfrm>
            <a:off x="7388278" y="2371149"/>
            <a:ext cx="3140603" cy="369332"/>
          </a:xfrm>
          <a:prstGeom prst="rect">
            <a:avLst/>
          </a:prstGeom>
          <a:noFill/>
        </p:spPr>
        <p:txBody>
          <a:bodyPr wrap="none" rtlCol="0">
            <a:spAutoFit/>
          </a:bodyPr>
          <a:lstStyle/>
          <a:p>
            <a:r>
              <a:rPr kumimoji="1" lang="ja-JP" altLang="en-US" dirty="0"/>
              <a:t>開発品質に関わる技術的検証</a:t>
            </a:r>
          </a:p>
        </p:txBody>
      </p:sp>
      <p:sp>
        <p:nvSpPr>
          <p:cNvPr id="11" name="テキスト ボックス 10"/>
          <p:cNvSpPr txBox="1"/>
          <p:nvPr/>
        </p:nvSpPr>
        <p:spPr>
          <a:xfrm>
            <a:off x="636472" y="4851443"/>
            <a:ext cx="11315730" cy="1477328"/>
          </a:xfrm>
          <a:prstGeom prst="rect">
            <a:avLst/>
          </a:prstGeom>
          <a:noFill/>
        </p:spPr>
        <p:txBody>
          <a:bodyPr wrap="square" rtlCol="0">
            <a:spAutoFit/>
          </a:bodyPr>
          <a:lstStyle/>
          <a:p>
            <a:r>
              <a:rPr lang="ja-JP" altLang="en-US" dirty="0"/>
              <a:t>（事例）</a:t>
            </a:r>
            <a:endParaRPr lang="en-US" altLang="ja-JP" dirty="0"/>
          </a:p>
          <a:p>
            <a:r>
              <a:rPr lang="ja-JP" altLang="en-US" dirty="0"/>
              <a:t>技術検証部の</a:t>
            </a:r>
            <a:r>
              <a:rPr lang="en-US" altLang="ja-JP" dirty="0"/>
              <a:t>KK</a:t>
            </a:r>
            <a:r>
              <a:rPr lang="ja-JP" altLang="en-US" dirty="0"/>
              <a:t>氏は、開発担当者</a:t>
            </a:r>
            <a:r>
              <a:rPr lang="en-US" altLang="ja-JP" dirty="0"/>
              <a:t>EE</a:t>
            </a:r>
            <a:r>
              <a:rPr lang="ja-JP" altLang="en-US" dirty="0"/>
              <a:t>氏から、</a:t>
            </a:r>
            <a:r>
              <a:rPr lang="en-US" altLang="ja-JP" dirty="0"/>
              <a:t>14</a:t>
            </a:r>
            <a:r>
              <a:rPr lang="ja-JP" altLang="en-US" dirty="0"/>
              <a:t>年型</a:t>
            </a:r>
            <a:r>
              <a:rPr lang="en-US" altLang="ja-JP" dirty="0" err="1"/>
              <a:t>eK</a:t>
            </a:r>
            <a:r>
              <a:rPr lang="ja-JP" altLang="en-US" dirty="0"/>
              <a:t>ワゴンでタイにおいて測定したデータであること、</a:t>
            </a:r>
            <a:r>
              <a:rPr lang="en-US" altLang="ja-JP" dirty="0"/>
              <a:t>14</a:t>
            </a:r>
            <a:r>
              <a:rPr lang="ja-JP" altLang="en-US" dirty="0"/>
              <a:t>年型</a:t>
            </a:r>
            <a:r>
              <a:rPr lang="en-US" altLang="ja-JP" dirty="0" err="1"/>
              <a:t>eK</a:t>
            </a:r>
            <a:r>
              <a:rPr lang="ja-JP" altLang="en-US" dirty="0"/>
              <a:t>ワゴンの時はそのうち下方にあるデータ上に二次曲線を引いたこと、</a:t>
            </a:r>
            <a:r>
              <a:rPr lang="en-US" altLang="ja-JP" dirty="0"/>
              <a:t>15</a:t>
            </a:r>
            <a:r>
              <a:rPr lang="ja-JP" altLang="en-US" dirty="0"/>
              <a:t>年型</a:t>
            </a:r>
            <a:r>
              <a:rPr lang="en-US" altLang="ja-JP" dirty="0" err="1"/>
              <a:t>eK</a:t>
            </a:r>
            <a:r>
              <a:rPr lang="ja-JP" altLang="en-US" dirty="0"/>
              <a:t>ワゴンでは、これよりも更に下方に二次曲線を引き直していることの具体的な説明を受けた。そして</a:t>
            </a:r>
            <a:r>
              <a:rPr lang="en-US" altLang="ja-JP" dirty="0"/>
              <a:t>KK</a:t>
            </a:r>
            <a:r>
              <a:rPr lang="ja-JP" altLang="en-US" dirty="0"/>
              <a:t>氏は、当初は、</a:t>
            </a:r>
            <a:r>
              <a:rPr lang="en-US" altLang="ja-JP" dirty="0"/>
              <a:t>EE</a:t>
            </a:r>
            <a:r>
              <a:rPr lang="ja-JP" altLang="en-US" dirty="0"/>
              <a:t>氏に、やめた方がいいと言ったものの、</a:t>
            </a:r>
            <a:r>
              <a:rPr lang="en-US" altLang="ja-JP" dirty="0"/>
              <a:t>EE</a:t>
            </a:r>
            <a:r>
              <a:rPr lang="ja-JP" altLang="en-US" dirty="0"/>
              <a:t>氏から、</a:t>
            </a:r>
            <a:r>
              <a:rPr lang="en-US" altLang="ja-JP" dirty="0"/>
              <a:t>｢</a:t>
            </a:r>
            <a:r>
              <a:rPr lang="ja-JP" altLang="en-US" dirty="0"/>
              <a:t>ここに二次曲線を引かないと、上がった燃費目標を達成することができない。</a:t>
            </a:r>
            <a:r>
              <a:rPr lang="en-US" altLang="ja-JP" dirty="0"/>
              <a:t>｣</a:t>
            </a:r>
            <a:r>
              <a:rPr lang="ja-JP" altLang="en-US" dirty="0"/>
              <a:t>と言われ、これを是認した。</a:t>
            </a:r>
            <a:endParaRPr kumimoji="1" lang="ja-JP" altLang="en-US" dirty="0"/>
          </a:p>
        </p:txBody>
      </p:sp>
      <p:sp>
        <p:nvSpPr>
          <p:cNvPr id="12" name="正方形/長方形 11"/>
          <p:cNvSpPr/>
          <p:nvPr/>
        </p:nvSpPr>
        <p:spPr>
          <a:xfrm>
            <a:off x="7079556" y="2945487"/>
            <a:ext cx="1723549" cy="461665"/>
          </a:xfrm>
          <a:prstGeom prst="rect">
            <a:avLst/>
          </a:prstGeom>
          <a:solidFill>
            <a:srgbClr val="92D050"/>
          </a:solidFill>
        </p:spPr>
        <p:txBody>
          <a:bodyPr wrap="none">
            <a:spAutoFit/>
          </a:bodyPr>
          <a:lstStyle/>
          <a:p>
            <a:r>
              <a:rPr lang="ja-JP" altLang="en-US" sz="2400" dirty="0"/>
              <a:t>技術管理部</a:t>
            </a:r>
          </a:p>
        </p:txBody>
      </p:sp>
      <p:sp>
        <p:nvSpPr>
          <p:cNvPr id="13" name="テキスト ボックス 12"/>
          <p:cNvSpPr txBox="1"/>
          <p:nvPr/>
        </p:nvSpPr>
        <p:spPr>
          <a:xfrm>
            <a:off x="6518246" y="6356350"/>
            <a:ext cx="4636206" cy="276999"/>
          </a:xfrm>
          <a:prstGeom prst="rect">
            <a:avLst/>
          </a:prstGeom>
          <a:noFill/>
        </p:spPr>
        <p:txBody>
          <a:bodyPr wrap="none" rtlCol="0">
            <a:spAutoFit/>
          </a:bodyPr>
          <a:lstStyle/>
          <a:p>
            <a:r>
              <a:rPr kumimoji="1" lang="ja-JP" altLang="en-US" sz="1200" dirty="0"/>
              <a:t>出典：特別調査委員会、燃費不正問題に関する調査報告書（要約版）</a:t>
            </a:r>
          </a:p>
        </p:txBody>
      </p:sp>
    </p:spTree>
    <p:extLst>
      <p:ext uri="{BB962C8B-B14F-4D97-AF65-F5344CB8AC3E}">
        <p14:creationId xmlns:p14="http://schemas.microsoft.com/office/powerpoint/2010/main" val="227930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0070C0"/>
                </a:solidFill>
                <a:latin typeface="ＭＳ Ｐゴシック" panose="020B0600070205080204" pitchFamily="50" charset="-128"/>
              </a:rPr>
              <a:t>Ｄｉｓｃｕｓｓｉｏｎ：　不正行為発生の３要素</a:t>
            </a:r>
            <a:endParaRPr kumimoji="1" lang="ja-JP" altLang="en-US" dirty="0"/>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12</a:t>
            </a:fld>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488682634"/>
              </p:ext>
            </p:extLst>
          </p:nvPr>
        </p:nvGraphicFramePr>
        <p:xfrm>
          <a:off x="970560" y="1753178"/>
          <a:ext cx="10383240" cy="4389120"/>
        </p:xfrm>
        <a:graphic>
          <a:graphicData uri="http://schemas.openxmlformats.org/drawingml/2006/table">
            <a:tbl>
              <a:tblPr firstRow="1" bandRow="1">
                <a:tableStyleId>{5C22544A-7EE6-4342-B048-85BDC9FD1C3A}</a:tableStyleId>
              </a:tblPr>
              <a:tblGrid>
                <a:gridCol w="3084818">
                  <a:extLst>
                    <a:ext uri="{9D8B030D-6E8A-4147-A177-3AD203B41FA5}">
                      <a16:colId xmlns:a16="http://schemas.microsoft.com/office/drawing/2014/main" val="20000"/>
                    </a:ext>
                  </a:extLst>
                </a:gridCol>
                <a:gridCol w="3630724">
                  <a:extLst>
                    <a:ext uri="{9D8B030D-6E8A-4147-A177-3AD203B41FA5}">
                      <a16:colId xmlns:a16="http://schemas.microsoft.com/office/drawing/2014/main" val="20001"/>
                    </a:ext>
                  </a:extLst>
                </a:gridCol>
                <a:gridCol w="3667698">
                  <a:extLst>
                    <a:ext uri="{9D8B030D-6E8A-4147-A177-3AD203B41FA5}">
                      <a16:colId xmlns:a16="http://schemas.microsoft.com/office/drawing/2014/main" val="20002"/>
                    </a:ext>
                  </a:extLst>
                </a:gridCol>
              </a:tblGrid>
              <a:tr h="370840">
                <a:tc>
                  <a:txBody>
                    <a:bodyPr/>
                    <a:lstStyle/>
                    <a:p>
                      <a:endParaRPr kumimoji="1" lang="ja-JP" altLang="en-US" sz="2400" dirty="0"/>
                    </a:p>
                  </a:txBody>
                  <a:tcPr/>
                </a:tc>
                <a:tc>
                  <a:txBody>
                    <a:bodyPr/>
                    <a:lstStyle/>
                    <a:p>
                      <a:r>
                        <a:rPr kumimoji="1" lang="ja-JP" altLang="en-US" sz="2400" dirty="0"/>
                        <a:t>横領の場合</a:t>
                      </a:r>
                    </a:p>
                  </a:txBody>
                  <a:tcPr/>
                </a:tc>
                <a:tc>
                  <a:txBody>
                    <a:bodyPr/>
                    <a:lstStyle/>
                    <a:p>
                      <a:r>
                        <a:rPr kumimoji="1" lang="ja-JP" altLang="en-US" sz="2400" dirty="0"/>
                        <a:t>三菱自動車工業燃費不正</a:t>
                      </a:r>
                    </a:p>
                  </a:txBody>
                  <a:tcPr/>
                </a:tc>
                <a:extLst>
                  <a:ext uri="{0D108BD9-81ED-4DB2-BD59-A6C34878D82A}">
                    <a16:rowId xmlns:a16="http://schemas.microsoft.com/office/drawing/2014/main" val="10000"/>
                  </a:ext>
                </a:extLst>
              </a:tr>
              <a:tr h="370840">
                <a:tc>
                  <a:txBody>
                    <a:bodyPr/>
                    <a:lstStyle/>
                    <a:p>
                      <a:r>
                        <a:rPr lang="ja-JP" altLang="en-US" sz="2400" dirty="0">
                          <a:solidFill>
                            <a:srgbClr val="0070C0"/>
                          </a:solidFill>
                          <a:latin typeface="ＭＳ Ｐゴシック" panose="020B0600070205080204" pitchFamily="50" charset="-128"/>
                          <a:ea typeface="+mn-ea"/>
                        </a:rPr>
                        <a:t>動機・プレッシャー</a:t>
                      </a:r>
                      <a:endParaRPr kumimoji="1" lang="ja-JP" altLang="en-US" sz="2400" dirty="0"/>
                    </a:p>
                  </a:txBody>
                  <a:tcPr/>
                </a:tc>
                <a:tc>
                  <a:txBody>
                    <a:bodyPr/>
                    <a:lstStyle/>
                    <a:p>
                      <a:r>
                        <a:rPr lang="ja-JP" altLang="en-US" sz="2400" dirty="0">
                          <a:solidFill>
                            <a:srgbClr val="0070C0"/>
                          </a:solidFill>
                          <a:latin typeface="ＭＳ Ｐゴシック" panose="020B0600070205080204" pitchFamily="50" charset="-128"/>
                          <a:ea typeface="+mn-ea"/>
                        </a:rPr>
                        <a:t>他人に打ち明けられない経済的な問題</a:t>
                      </a:r>
                      <a:endParaRPr kumimoji="1" lang="ja-JP" altLang="en-US" sz="2400" dirty="0"/>
                    </a:p>
                  </a:txBody>
                  <a:tcPr/>
                </a:tc>
                <a:tc>
                  <a:txBody>
                    <a:bodyPr/>
                    <a:lstStyle/>
                    <a:p>
                      <a:endParaRPr kumimoji="1" lang="ja-JP" altLang="en-US" sz="2400"/>
                    </a:p>
                  </a:txBody>
                  <a:tcPr/>
                </a:tc>
                <a:extLst>
                  <a:ext uri="{0D108BD9-81ED-4DB2-BD59-A6C34878D82A}">
                    <a16:rowId xmlns:a16="http://schemas.microsoft.com/office/drawing/2014/main" val="10001"/>
                  </a:ext>
                </a:extLst>
              </a:tr>
              <a:tr h="370840">
                <a:tc>
                  <a:txBody>
                    <a:bodyPr/>
                    <a:lstStyle/>
                    <a:p>
                      <a:r>
                        <a:rPr lang="ja-JP" altLang="en-US" sz="2400" dirty="0">
                          <a:solidFill>
                            <a:srgbClr val="0070C0"/>
                          </a:solidFill>
                          <a:latin typeface="ＭＳ Ｐゴシック" panose="020B0600070205080204" pitchFamily="50" charset="-128"/>
                          <a:ea typeface="+mn-ea"/>
                        </a:rPr>
                        <a:t>機会</a:t>
                      </a:r>
                      <a:endParaRPr kumimoji="1" lang="ja-JP" altLang="en-US" sz="2400" dirty="0"/>
                    </a:p>
                  </a:txBody>
                  <a:tcPr/>
                </a:tc>
                <a:tc>
                  <a:txBody>
                    <a:bodyPr/>
                    <a:lstStyle/>
                    <a:p>
                      <a:r>
                        <a:rPr lang="ja-JP" altLang="en-US" sz="2400" dirty="0">
                          <a:solidFill>
                            <a:srgbClr val="0070C0"/>
                          </a:solidFill>
                          <a:latin typeface="ＭＳ Ｐゴシック" panose="020B0600070205080204" pitchFamily="50" charset="-128"/>
                          <a:ea typeface="+mn-ea"/>
                        </a:rPr>
                        <a:t>この問題が自分の経済的に信頼されている立場を利用すれば、秘密裏に解決できること</a:t>
                      </a:r>
                      <a:endParaRPr kumimoji="1" lang="ja-JP" altLang="en-US" sz="2400" dirty="0"/>
                    </a:p>
                  </a:txBody>
                  <a:tcPr/>
                </a:tc>
                <a:tc>
                  <a:txBody>
                    <a:bodyPr/>
                    <a:lstStyle/>
                    <a:p>
                      <a:endParaRPr kumimoji="1" lang="ja-JP" altLang="en-US" sz="2400"/>
                    </a:p>
                  </a:txBody>
                  <a:tcPr/>
                </a:tc>
                <a:extLst>
                  <a:ext uri="{0D108BD9-81ED-4DB2-BD59-A6C34878D82A}">
                    <a16:rowId xmlns:a16="http://schemas.microsoft.com/office/drawing/2014/main" val="10002"/>
                  </a:ext>
                </a:extLst>
              </a:tr>
              <a:tr h="370840">
                <a:tc>
                  <a:txBody>
                    <a:bodyPr/>
                    <a:lstStyle/>
                    <a:p>
                      <a:r>
                        <a:rPr lang="ja-JP" altLang="en-US" sz="2400" dirty="0">
                          <a:solidFill>
                            <a:srgbClr val="0070C0"/>
                          </a:solidFill>
                          <a:latin typeface="ＭＳ Ｐゴシック" panose="020B0600070205080204" pitchFamily="50" charset="-128"/>
                          <a:ea typeface="+mn-ea"/>
                        </a:rPr>
                        <a:t>正当化</a:t>
                      </a:r>
                      <a:endParaRPr kumimoji="1" lang="ja-JP" altLang="en-US" sz="2400" dirty="0"/>
                    </a:p>
                  </a:txBody>
                  <a:tcPr/>
                </a:tc>
                <a:tc>
                  <a:txBody>
                    <a:bodyPr/>
                    <a:lstStyle/>
                    <a:p>
                      <a:r>
                        <a:rPr lang="ja-JP" altLang="en-US" sz="2400" dirty="0">
                          <a:solidFill>
                            <a:srgbClr val="0070C0"/>
                          </a:solidFill>
                          <a:latin typeface="ＭＳ Ｐゴシック" panose="020B0600070205080204" pitchFamily="50" charset="-128"/>
                          <a:ea typeface="+mn-ea"/>
                        </a:rPr>
                        <a:t>その解決策を実行しても、信頼された人物としての自分のイメージを損なわないですむような理由付け</a:t>
                      </a:r>
                      <a:endParaRPr kumimoji="1" lang="ja-JP" altLang="en-US" sz="2400" dirty="0"/>
                    </a:p>
                  </a:txBody>
                  <a:tcPr/>
                </a:tc>
                <a:tc>
                  <a:txBody>
                    <a:bodyPr/>
                    <a:lstStyle/>
                    <a:p>
                      <a:endParaRPr kumimoji="1" lang="ja-JP" alt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518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原因・背景に関わる事実</a:t>
            </a:r>
            <a:endParaRPr kumimoji="1" lang="ja-JP" altLang="en-US" dirty="0"/>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13</a:t>
            </a:fld>
            <a:endParaRPr kumimoji="1" lang="ja-JP" altLang="en-US"/>
          </a:p>
        </p:txBody>
      </p:sp>
      <p:sp>
        <p:nvSpPr>
          <p:cNvPr id="4" name="テキスト ボックス 3"/>
          <p:cNvSpPr txBox="1"/>
          <p:nvPr/>
        </p:nvSpPr>
        <p:spPr>
          <a:xfrm>
            <a:off x="938869" y="2013357"/>
            <a:ext cx="10679884" cy="4247317"/>
          </a:xfrm>
          <a:prstGeom prst="rect">
            <a:avLst/>
          </a:prstGeom>
          <a:noFill/>
        </p:spPr>
        <p:txBody>
          <a:bodyPr wrap="square" rtlCol="0">
            <a:spAutoFit/>
          </a:bodyPr>
          <a:lstStyle/>
          <a:p>
            <a:r>
              <a:rPr lang="en-US" altLang="ja-JP" dirty="0"/>
              <a:t>(1) MMC</a:t>
            </a:r>
            <a:r>
              <a:rPr lang="ja-JP" altLang="en-US" dirty="0"/>
              <a:t>における過去の不祥事について</a:t>
            </a:r>
          </a:p>
          <a:p>
            <a:r>
              <a:rPr lang="ja-JP" altLang="en-US" dirty="0"/>
              <a:t>　ア </a:t>
            </a:r>
            <a:r>
              <a:rPr lang="en-US" altLang="ja-JP" dirty="0"/>
              <a:t>2000</a:t>
            </a:r>
            <a:r>
              <a:rPr lang="ja-JP" altLang="en-US" dirty="0"/>
              <a:t>年</a:t>
            </a:r>
            <a:r>
              <a:rPr lang="en-US" altLang="ja-JP" dirty="0"/>
              <a:t>(</a:t>
            </a:r>
            <a:r>
              <a:rPr lang="ja-JP" altLang="en-US" dirty="0"/>
              <a:t>平成</a:t>
            </a:r>
            <a:r>
              <a:rPr lang="en-US" altLang="ja-JP" dirty="0"/>
              <a:t>12</a:t>
            </a:r>
            <a:r>
              <a:rPr lang="ja-JP" altLang="en-US" dirty="0"/>
              <a:t>年</a:t>
            </a:r>
            <a:r>
              <a:rPr lang="en-US" altLang="ja-JP" dirty="0"/>
              <a:t>)</a:t>
            </a:r>
            <a:r>
              <a:rPr lang="ja-JP" altLang="en-US" dirty="0"/>
              <a:t>及び</a:t>
            </a:r>
            <a:r>
              <a:rPr lang="en-US" altLang="ja-JP" dirty="0"/>
              <a:t>2004</a:t>
            </a:r>
            <a:r>
              <a:rPr lang="ja-JP" altLang="en-US" dirty="0"/>
              <a:t>年</a:t>
            </a:r>
            <a:r>
              <a:rPr lang="en-US" altLang="ja-JP" dirty="0"/>
              <a:t>(</a:t>
            </a:r>
            <a:r>
              <a:rPr lang="ja-JP" altLang="en-US" dirty="0"/>
              <a:t>平成</a:t>
            </a:r>
            <a:r>
              <a:rPr lang="en-US" altLang="ja-JP" dirty="0"/>
              <a:t>16</a:t>
            </a:r>
            <a:r>
              <a:rPr lang="ja-JP" altLang="en-US" dirty="0"/>
              <a:t>年</a:t>
            </a:r>
            <a:r>
              <a:rPr lang="en-US" altLang="ja-JP" dirty="0"/>
              <a:t>)</a:t>
            </a:r>
            <a:r>
              <a:rPr lang="ja-JP" altLang="en-US" dirty="0"/>
              <a:t>に発覚したリコール隠し問題</a:t>
            </a:r>
          </a:p>
          <a:p>
            <a:r>
              <a:rPr lang="ja-JP" altLang="en-US" dirty="0"/>
              <a:t>　イ </a:t>
            </a:r>
            <a:r>
              <a:rPr lang="en-US" altLang="ja-JP" dirty="0"/>
              <a:t>2004</a:t>
            </a:r>
            <a:r>
              <a:rPr lang="ja-JP" altLang="en-US" dirty="0"/>
              <a:t>年問題によって会社に生じたこと</a:t>
            </a:r>
          </a:p>
          <a:p>
            <a:r>
              <a:rPr lang="ja-JP" altLang="en-US" dirty="0"/>
              <a:t>　　</a:t>
            </a:r>
            <a:r>
              <a:rPr lang="en-US" altLang="ja-JP" dirty="0"/>
              <a:t>(</a:t>
            </a:r>
            <a:r>
              <a:rPr lang="ja-JP" altLang="en-US" dirty="0"/>
              <a:t>ｱ</a:t>
            </a:r>
            <a:r>
              <a:rPr lang="en-US" altLang="ja-JP" dirty="0"/>
              <a:t>) </a:t>
            </a:r>
            <a:r>
              <a:rPr lang="ja-JP" altLang="en-US" dirty="0"/>
              <a:t>人材の流出</a:t>
            </a:r>
          </a:p>
          <a:p>
            <a:r>
              <a:rPr lang="ja-JP" altLang="en-US" dirty="0"/>
              <a:t>　　</a:t>
            </a:r>
            <a:r>
              <a:rPr lang="en-US" altLang="ja-JP" dirty="0"/>
              <a:t>(</a:t>
            </a:r>
            <a:r>
              <a:rPr lang="ja-JP" altLang="en-US" dirty="0"/>
              <a:t>ｲ</a:t>
            </a:r>
            <a:r>
              <a:rPr lang="en-US" altLang="ja-JP" dirty="0"/>
              <a:t>) </a:t>
            </a:r>
            <a:r>
              <a:rPr lang="ja-JP" altLang="en-US" dirty="0"/>
              <a:t>事業再生計画に基づく厳しい経費削減措置</a:t>
            </a:r>
            <a:endParaRPr lang="en-US" altLang="ja-JP" dirty="0"/>
          </a:p>
          <a:p>
            <a:r>
              <a:rPr lang="ja-JP" altLang="en-US" dirty="0"/>
              <a:t>　　</a:t>
            </a:r>
            <a:r>
              <a:rPr lang="en-US" altLang="ja-JP" dirty="0"/>
              <a:t>(</a:t>
            </a:r>
            <a:r>
              <a:rPr lang="ja-JP" altLang="en-US" dirty="0"/>
              <a:t>ｳ</a:t>
            </a:r>
            <a:r>
              <a:rPr lang="en-US" altLang="ja-JP" dirty="0"/>
              <a:t>) </a:t>
            </a:r>
            <a:r>
              <a:rPr lang="ja-JP" altLang="en-US" dirty="0"/>
              <a:t>三菱グループによる支援 </a:t>
            </a:r>
            <a:endParaRPr lang="en-US" altLang="ja-JP" dirty="0"/>
          </a:p>
          <a:p>
            <a:r>
              <a:rPr lang="en-US" altLang="ja-JP" dirty="0"/>
              <a:t>(2) </a:t>
            </a:r>
            <a:r>
              <a:rPr lang="ja-JP" altLang="en-US" dirty="0"/>
              <a:t>本件問題を会社として把握する機会があったが、見逃されたこと </a:t>
            </a:r>
          </a:p>
          <a:p>
            <a:r>
              <a:rPr lang="ja-JP" altLang="en-US" dirty="0"/>
              <a:t>　ア </a:t>
            </a:r>
            <a:r>
              <a:rPr lang="en-US" altLang="ja-JP" dirty="0"/>
              <a:t>2004</a:t>
            </a:r>
            <a:r>
              <a:rPr lang="ja-JP" altLang="en-US" dirty="0"/>
              <a:t>年問題 </a:t>
            </a:r>
            <a:endParaRPr lang="en-US" altLang="ja-JP" dirty="0"/>
          </a:p>
          <a:p>
            <a:r>
              <a:rPr lang="ja-JP" altLang="en-US" dirty="0"/>
              <a:t>　イ </a:t>
            </a:r>
            <a:r>
              <a:rPr lang="en-US" altLang="ja-JP" dirty="0"/>
              <a:t>2005</a:t>
            </a:r>
            <a:r>
              <a:rPr lang="ja-JP" altLang="en-US" dirty="0"/>
              <a:t>年</a:t>
            </a:r>
            <a:r>
              <a:rPr lang="en-US" altLang="ja-JP" dirty="0"/>
              <a:t>(</a:t>
            </a:r>
            <a:r>
              <a:rPr lang="ja-JP" altLang="en-US" dirty="0"/>
              <a:t>平成</a:t>
            </a:r>
            <a:r>
              <a:rPr lang="en-US" altLang="ja-JP" dirty="0"/>
              <a:t>17</a:t>
            </a:r>
            <a:r>
              <a:rPr lang="ja-JP" altLang="en-US" dirty="0"/>
              <a:t>年</a:t>
            </a:r>
            <a:r>
              <a:rPr lang="en-US" altLang="ja-JP" dirty="0"/>
              <a:t>)2</a:t>
            </a:r>
            <a:r>
              <a:rPr lang="ja-JP" altLang="en-US" dirty="0"/>
              <a:t>月に開催された新人提言書発表会 </a:t>
            </a:r>
            <a:endParaRPr lang="en-US" altLang="ja-JP" dirty="0"/>
          </a:p>
          <a:p>
            <a:r>
              <a:rPr lang="ja-JP" altLang="en-US" dirty="0"/>
              <a:t>　ウ </a:t>
            </a:r>
            <a:r>
              <a:rPr lang="en-US" altLang="ja-JP" dirty="0"/>
              <a:t>2011</a:t>
            </a:r>
            <a:r>
              <a:rPr lang="ja-JP" altLang="en-US" dirty="0"/>
              <a:t>年</a:t>
            </a:r>
            <a:r>
              <a:rPr lang="en-US" altLang="ja-JP" dirty="0"/>
              <a:t>(</a:t>
            </a:r>
            <a:r>
              <a:rPr lang="ja-JP" altLang="en-US" dirty="0"/>
              <a:t>平成</a:t>
            </a:r>
            <a:r>
              <a:rPr lang="en-US" altLang="ja-JP" dirty="0"/>
              <a:t>23</a:t>
            </a:r>
            <a:r>
              <a:rPr lang="ja-JP" altLang="en-US" dirty="0"/>
              <a:t>年</a:t>
            </a:r>
            <a:r>
              <a:rPr lang="en-US" altLang="ja-JP" dirty="0"/>
              <a:t>)</a:t>
            </a:r>
            <a:r>
              <a:rPr lang="ja-JP" altLang="en-US" dirty="0"/>
              <a:t>に実施されたコンプライアンスアンケート </a:t>
            </a:r>
            <a:endParaRPr lang="en-US" altLang="ja-JP" dirty="0"/>
          </a:p>
          <a:p>
            <a:r>
              <a:rPr lang="ja-JP" altLang="en-US" dirty="0"/>
              <a:t>　エ 企業倫理問題検討会 </a:t>
            </a:r>
            <a:endParaRPr lang="en-US" altLang="ja-JP" dirty="0"/>
          </a:p>
          <a:p>
            <a:r>
              <a:rPr lang="en-US" altLang="ja-JP" dirty="0"/>
              <a:t>(3) </a:t>
            </a:r>
            <a:r>
              <a:rPr lang="ja-JP" altLang="en-US" dirty="0"/>
              <a:t>監査等の体制 </a:t>
            </a:r>
          </a:p>
          <a:p>
            <a:r>
              <a:rPr lang="ja-JP" altLang="en-US" dirty="0"/>
              <a:t>　ア </a:t>
            </a:r>
            <a:r>
              <a:rPr lang="en-US" altLang="ja-JP" dirty="0"/>
              <a:t>MMC</a:t>
            </a:r>
            <a:r>
              <a:rPr lang="ja-JP" altLang="en-US" dirty="0"/>
              <a:t>における監査関連部署について </a:t>
            </a:r>
            <a:endParaRPr lang="en-US" altLang="ja-JP" dirty="0"/>
          </a:p>
          <a:p>
            <a:r>
              <a:rPr lang="ja-JP" altLang="en-US" dirty="0"/>
              <a:t>　イ 技術検証部について </a:t>
            </a:r>
            <a:endParaRPr lang="en-US" altLang="ja-JP" dirty="0"/>
          </a:p>
          <a:p>
            <a:r>
              <a:rPr lang="en-US" altLang="ja-JP" dirty="0"/>
              <a:t>(4) </a:t>
            </a:r>
            <a:r>
              <a:rPr lang="ja-JP" altLang="en-US" dirty="0"/>
              <a:t>研修・教育の制度 </a:t>
            </a:r>
            <a:endParaRPr kumimoji="1" lang="ja-JP" altLang="en-US" dirty="0"/>
          </a:p>
        </p:txBody>
      </p:sp>
      <p:sp>
        <p:nvSpPr>
          <p:cNvPr id="5" name="テキスト ボックス 4"/>
          <p:cNvSpPr txBox="1"/>
          <p:nvPr/>
        </p:nvSpPr>
        <p:spPr>
          <a:xfrm>
            <a:off x="6518246" y="6356350"/>
            <a:ext cx="4636206" cy="276999"/>
          </a:xfrm>
          <a:prstGeom prst="rect">
            <a:avLst/>
          </a:prstGeom>
          <a:noFill/>
        </p:spPr>
        <p:txBody>
          <a:bodyPr wrap="none" rtlCol="0">
            <a:spAutoFit/>
          </a:bodyPr>
          <a:lstStyle/>
          <a:p>
            <a:r>
              <a:rPr kumimoji="1" lang="ja-JP" altLang="en-US" sz="1200" dirty="0"/>
              <a:t>出典：特別調査委員会、燃費不正問題に関する調査報告書（要約版）</a:t>
            </a:r>
          </a:p>
        </p:txBody>
      </p:sp>
    </p:spTree>
    <p:extLst>
      <p:ext uri="{BB962C8B-B14F-4D97-AF65-F5344CB8AC3E}">
        <p14:creationId xmlns:p14="http://schemas.microsoft.com/office/powerpoint/2010/main" val="42391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43751"/>
            <a:ext cx="10515600" cy="1325563"/>
          </a:xfrm>
        </p:spPr>
        <p:txBody>
          <a:bodyPr/>
          <a:lstStyle/>
          <a:p>
            <a:r>
              <a:rPr lang="ja-JP" altLang="en-US" dirty="0"/>
              <a:t>原因・背景分析（１） </a:t>
            </a:r>
            <a:endParaRPr kumimoji="1" lang="ja-JP" altLang="en-US" dirty="0"/>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14</a:t>
            </a:fld>
            <a:endParaRPr kumimoji="1" lang="ja-JP" altLang="en-US"/>
          </a:p>
        </p:txBody>
      </p:sp>
      <p:sp>
        <p:nvSpPr>
          <p:cNvPr id="4" name="正方形/長方形 3"/>
          <p:cNvSpPr/>
          <p:nvPr/>
        </p:nvSpPr>
        <p:spPr>
          <a:xfrm>
            <a:off x="774583" y="1227597"/>
            <a:ext cx="10869336" cy="5632311"/>
          </a:xfrm>
          <a:prstGeom prst="rect">
            <a:avLst/>
          </a:prstGeom>
        </p:spPr>
        <p:txBody>
          <a:bodyPr wrap="square">
            <a:spAutoFit/>
          </a:bodyPr>
          <a:lstStyle/>
          <a:p>
            <a:pPr marL="342900" indent="-342900">
              <a:buAutoNum type="arabicParenBoth"/>
            </a:pPr>
            <a:r>
              <a:rPr lang="ja-JP" altLang="en-US" dirty="0">
                <a:solidFill>
                  <a:srgbClr val="000000"/>
                </a:solidFill>
                <a:latin typeface="ＭＳ."/>
              </a:rPr>
              <a:t>性能実験部及び認証試験グループが燃費目標達成に向けた事実上の責任を負っていたこと</a:t>
            </a:r>
            <a:endParaRPr lang="en-US" altLang="ja-JP" dirty="0">
              <a:solidFill>
                <a:srgbClr val="000000"/>
              </a:solidFill>
              <a:latin typeface="ＭＳ."/>
            </a:endParaRPr>
          </a:p>
          <a:p>
            <a:pPr marL="342900" indent="-342900">
              <a:buAutoNum type="arabicParenBoth"/>
            </a:pPr>
            <a:endParaRPr lang="en-US" altLang="ja-JP" dirty="0">
              <a:solidFill>
                <a:srgbClr val="000000"/>
              </a:solidFill>
              <a:latin typeface="ＭＳ."/>
            </a:endParaRPr>
          </a:p>
          <a:p>
            <a:r>
              <a:rPr lang="en-US" altLang="ja-JP" dirty="0"/>
              <a:t>(2) </a:t>
            </a:r>
            <a:r>
              <a:rPr lang="ja-JP" altLang="en-US" dirty="0"/>
              <a:t>開発における工数が慢性的に不足していたこと </a:t>
            </a:r>
            <a:endParaRPr lang="en-US" altLang="ja-JP" dirty="0"/>
          </a:p>
          <a:p>
            <a:endParaRPr lang="en-US" altLang="ja-JP" dirty="0"/>
          </a:p>
          <a:p>
            <a:r>
              <a:rPr lang="en-US" altLang="ja-JP" dirty="0"/>
              <a:t>(3) </a:t>
            </a:r>
            <a:r>
              <a:rPr lang="ja-JP" altLang="en-US" dirty="0"/>
              <a:t>性能実験部ができないことを</a:t>
            </a:r>
            <a:r>
              <a:rPr lang="en-US" altLang="ja-JP" dirty="0"/>
              <a:t>｢</a:t>
            </a:r>
            <a:r>
              <a:rPr lang="ja-JP" altLang="en-US" dirty="0"/>
              <a:t>できない</a:t>
            </a:r>
            <a:r>
              <a:rPr lang="en-US" altLang="ja-JP" dirty="0"/>
              <a:t>｣</a:t>
            </a:r>
            <a:r>
              <a:rPr lang="ja-JP" altLang="en-US" dirty="0"/>
              <a:t>と言うことが容易ではない部署になっていたこと </a:t>
            </a:r>
            <a:endParaRPr lang="en-US" altLang="ja-JP" dirty="0"/>
          </a:p>
          <a:p>
            <a:r>
              <a:rPr lang="ja-JP" altLang="en-US" dirty="0"/>
              <a:t>　ア 適合に対する周囲の無理解と適合のブラックボックス化 </a:t>
            </a:r>
            <a:endParaRPr lang="en-US" altLang="ja-JP" dirty="0"/>
          </a:p>
          <a:p>
            <a:r>
              <a:rPr lang="ja-JP" altLang="en-US" dirty="0"/>
              <a:t>　イ 幹部の納得・理解を得ることが困難なこと </a:t>
            </a:r>
            <a:endParaRPr lang="en-US" altLang="ja-JP" dirty="0"/>
          </a:p>
          <a:p>
            <a:r>
              <a:rPr lang="ja-JP" altLang="en-US" dirty="0"/>
              <a:t>　ウ 燃費目標達成見込みの暫定性に対する誤解 </a:t>
            </a:r>
            <a:endParaRPr lang="en-US" altLang="ja-JP" dirty="0"/>
          </a:p>
          <a:p>
            <a:endParaRPr lang="en-US" altLang="ja-JP" dirty="0"/>
          </a:p>
          <a:p>
            <a:r>
              <a:rPr lang="en-US" altLang="ja-JP" dirty="0"/>
              <a:t>(4) </a:t>
            </a:r>
            <a:r>
              <a:rPr lang="ja-JP" altLang="en-US" dirty="0"/>
              <a:t>法規違反であることの意識が希薄であり、法規が軽んじられていること </a:t>
            </a:r>
            <a:endParaRPr lang="en-US" altLang="ja-JP" dirty="0"/>
          </a:p>
          <a:p>
            <a:r>
              <a:rPr lang="ja-JP" altLang="en-US" dirty="0"/>
              <a:t>　ア 技術者の独善的な考え方 </a:t>
            </a:r>
            <a:endParaRPr lang="en-US" altLang="ja-JP" dirty="0"/>
          </a:p>
          <a:p>
            <a:r>
              <a:rPr lang="ja-JP" altLang="en-US" dirty="0"/>
              <a:t>　イ 法規解釈を任務とする部署が存在していないこと </a:t>
            </a:r>
            <a:endParaRPr lang="en-US" altLang="ja-JP" dirty="0"/>
          </a:p>
          <a:p>
            <a:r>
              <a:rPr lang="ja-JP" altLang="en-US" dirty="0"/>
              <a:t>　ウ 不正行為が長年にわたって継続していたこと </a:t>
            </a:r>
            <a:endParaRPr lang="en-US" altLang="ja-JP" dirty="0"/>
          </a:p>
          <a:p>
            <a:endParaRPr lang="en-US" altLang="ja-JP" dirty="0"/>
          </a:p>
          <a:p>
            <a:r>
              <a:rPr lang="en-US" altLang="ja-JP" dirty="0"/>
              <a:t>(5) </a:t>
            </a:r>
            <a:r>
              <a:rPr lang="ja-JP" altLang="en-US" dirty="0"/>
              <a:t>長年にわたり発覚せず、改められもしなかったこと </a:t>
            </a:r>
            <a:endParaRPr lang="en-US" altLang="ja-JP" dirty="0"/>
          </a:p>
          <a:p>
            <a:r>
              <a:rPr lang="ja-JP" altLang="en-US" dirty="0"/>
              <a:t>　ア 閉鎖的な組織であったこと </a:t>
            </a:r>
            <a:endParaRPr lang="en-US" altLang="ja-JP" dirty="0"/>
          </a:p>
          <a:p>
            <a:r>
              <a:rPr lang="ja-JP" altLang="en-US" dirty="0"/>
              <a:t>　イ 性能実験部が開発機能と実験機能の双方を持っていたこと </a:t>
            </a:r>
            <a:endParaRPr lang="en-US" altLang="ja-JP" dirty="0"/>
          </a:p>
          <a:p>
            <a:r>
              <a:rPr lang="ja-JP" altLang="en-US" dirty="0"/>
              <a:t>　ウ 認証試験グループが監視機能を果たさなかったこと </a:t>
            </a:r>
            <a:endParaRPr lang="en-US" altLang="ja-JP" dirty="0"/>
          </a:p>
          <a:p>
            <a:r>
              <a:rPr lang="ja-JP" altLang="en-US" dirty="0"/>
              <a:t>　エ 用意されていた牽制体制が機能しなかったこと </a:t>
            </a:r>
            <a:endParaRPr lang="en-US" altLang="ja-JP" dirty="0"/>
          </a:p>
          <a:p>
            <a:r>
              <a:rPr lang="ja-JP" altLang="en-US" dirty="0"/>
              <a:t>　オ 過去不祥事の再発防止策が功を奏さなかったこと </a:t>
            </a:r>
            <a:r>
              <a:rPr lang="ja-JP" altLang="en-US" dirty="0">
                <a:solidFill>
                  <a:srgbClr val="000000"/>
                </a:solidFill>
                <a:latin typeface="ＭＳ."/>
              </a:rPr>
              <a:t> </a:t>
            </a:r>
            <a:endParaRPr lang="ja-JP" altLang="en-US" dirty="0"/>
          </a:p>
        </p:txBody>
      </p:sp>
      <p:sp>
        <p:nvSpPr>
          <p:cNvPr id="5" name="テキスト ボックス 4"/>
          <p:cNvSpPr txBox="1"/>
          <p:nvPr/>
        </p:nvSpPr>
        <p:spPr>
          <a:xfrm>
            <a:off x="6518246" y="6356350"/>
            <a:ext cx="4636206" cy="276999"/>
          </a:xfrm>
          <a:prstGeom prst="rect">
            <a:avLst/>
          </a:prstGeom>
          <a:noFill/>
        </p:spPr>
        <p:txBody>
          <a:bodyPr wrap="none" rtlCol="0">
            <a:spAutoFit/>
          </a:bodyPr>
          <a:lstStyle/>
          <a:p>
            <a:r>
              <a:rPr kumimoji="1" lang="ja-JP" altLang="en-US" sz="1200" dirty="0"/>
              <a:t>出典：特別調査委員会、燃費不正問題に関する調査報告書（要約版）</a:t>
            </a:r>
          </a:p>
        </p:txBody>
      </p:sp>
    </p:spTree>
    <p:extLst>
      <p:ext uri="{BB962C8B-B14F-4D97-AF65-F5344CB8AC3E}">
        <p14:creationId xmlns:p14="http://schemas.microsoft.com/office/powerpoint/2010/main" val="999043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原因・背景分析（２） </a:t>
            </a:r>
            <a:endParaRPr kumimoji="1" lang="ja-JP" altLang="en-US" dirty="0"/>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15</a:t>
            </a:fld>
            <a:endParaRPr kumimoji="1" lang="ja-JP" altLang="en-US"/>
          </a:p>
        </p:txBody>
      </p:sp>
      <p:sp>
        <p:nvSpPr>
          <p:cNvPr id="4" name="テキスト ボックス 3"/>
          <p:cNvSpPr txBox="1"/>
          <p:nvPr/>
        </p:nvSpPr>
        <p:spPr>
          <a:xfrm>
            <a:off x="838200" y="2030136"/>
            <a:ext cx="9125255" cy="3970318"/>
          </a:xfrm>
          <a:prstGeom prst="rect">
            <a:avLst/>
          </a:prstGeom>
          <a:noFill/>
        </p:spPr>
        <p:txBody>
          <a:bodyPr wrap="none" rtlCol="0">
            <a:spAutoFit/>
          </a:bodyPr>
          <a:lstStyle/>
          <a:p>
            <a:r>
              <a:rPr lang="en-US" altLang="ja-JP" dirty="0"/>
              <a:t>(6) </a:t>
            </a:r>
            <a:r>
              <a:rPr lang="en-US" altLang="ja-JP" dirty="0" err="1"/>
              <a:t>eK</a:t>
            </a:r>
            <a:r>
              <a:rPr lang="ja-JP" altLang="en-US" dirty="0"/>
              <a:t>ワゴン</a:t>
            </a:r>
            <a:r>
              <a:rPr lang="en-US" altLang="ja-JP" dirty="0"/>
              <a:t>/</a:t>
            </a:r>
            <a:r>
              <a:rPr lang="en-US" altLang="ja-JP" dirty="0" err="1"/>
              <a:t>eK</a:t>
            </a:r>
            <a:r>
              <a:rPr lang="ja-JP" altLang="en-US" dirty="0"/>
              <a:t>スペースについて、技術的議論が不十分なまま燃費目標の設定がされたこと </a:t>
            </a:r>
            <a:endParaRPr lang="en-US" altLang="ja-JP" dirty="0"/>
          </a:p>
          <a:p>
            <a:r>
              <a:rPr lang="ja-JP" altLang="en-US" dirty="0"/>
              <a:t>　ア フロントローディングによる計画策定が行われていないこと </a:t>
            </a:r>
            <a:endParaRPr lang="en-US" altLang="ja-JP" dirty="0"/>
          </a:p>
          <a:p>
            <a:r>
              <a:rPr lang="ja-JP" altLang="en-US" dirty="0"/>
              <a:t>　イ 目論見ゲート以降も燃費目標の引上げが行われていること </a:t>
            </a:r>
            <a:endParaRPr lang="en-US" altLang="ja-JP" dirty="0"/>
          </a:p>
          <a:p>
            <a:r>
              <a:rPr lang="ja-JP" altLang="en-US" dirty="0"/>
              <a:t>　ウ 開発担当者の意識がゲートの通過だけに向けられていたこと </a:t>
            </a:r>
            <a:endParaRPr lang="en-US" altLang="ja-JP" dirty="0"/>
          </a:p>
          <a:p>
            <a:r>
              <a:rPr lang="ja-JP" altLang="en-US" dirty="0"/>
              <a:t>　エ </a:t>
            </a:r>
            <a:r>
              <a:rPr lang="en-US" altLang="ja-JP" dirty="0"/>
              <a:t>14</a:t>
            </a:r>
            <a:r>
              <a:rPr lang="ja-JP" altLang="en-US" dirty="0"/>
              <a:t>年型</a:t>
            </a:r>
            <a:r>
              <a:rPr lang="en-US" altLang="ja-JP" dirty="0" err="1"/>
              <a:t>eK</a:t>
            </a:r>
            <a:r>
              <a:rPr lang="ja-JP" altLang="en-US" dirty="0"/>
              <a:t>ワゴンの開発は、軽自動車においては日産との初の協業案件であったこと </a:t>
            </a:r>
            <a:endParaRPr lang="en-US" altLang="ja-JP" dirty="0"/>
          </a:p>
          <a:p>
            <a:endParaRPr lang="en-US" altLang="ja-JP" dirty="0"/>
          </a:p>
          <a:p>
            <a:r>
              <a:rPr lang="en-US" altLang="ja-JP" dirty="0"/>
              <a:t>(7) </a:t>
            </a:r>
            <a:r>
              <a:rPr lang="ja-JP" altLang="en-US" dirty="0"/>
              <a:t>会社が一体となって自動車を作り、売るという意識が欠如していること </a:t>
            </a:r>
            <a:endParaRPr lang="en-US" altLang="ja-JP" dirty="0"/>
          </a:p>
          <a:p>
            <a:r>
              <a:rPr lang="ja-JP" altLang="en-US" dirty="0"/>
              <a:t>　ア 経営陣及び幹部の開発現場に対する関心が低いこと </a:t>
            </a:r>
            <a:endParaRPr lang="en-US" altLang="ja-JP" dirty="0"/>
          </a:p>
          <a:p>
            <a:r>
              <a:rPr lang="ja-JP" altLang="en-US" dirty="0"/>
              <a:t>　　</a:t>
            </a:r>
            <a:r>
              <a:rPr lang="en-US" altLang="ja-JP" dirty="0"/>
              <a:t>(</a:t>
            </a:r>
            <a:r>
              <a:rPr lang="ja-JP" altLang="en-US" dirty="0"/>
              <a:t>ｱ</a:t>
            </a:r>
            <a:r>
              <a:rPr lang="en-US" altLang="ja-JP" dirty="0"/>
              <a:t>) </a:t>
            </a:r>
            <a:r>
              <a:rPr lang="ja-JP" altLang="en-US" dirty="0"/>
              <a:t>経営陣による開発に対するマネジメントについて </a:t>
            </a:r>
            <a:endParaRPr lang="en-US" altLang="ja-JP" dirty="0"/>
          </a:p>
          <a:p>
            <a:r>
              <a:rPr lang="ja-JP" altLang="en-US" dirty="0"/>
              <a:t>　　</a:t>
            </a:r>
            <a:r>
              <a:rPr lang="en-US" altLang="ja-JP" dirty="0"/>
              <a:t>(</a:t>
            </a:r>
            <a:r>
              <a:rPr lang="ja-JP" altLang="en-US" dirty="0"/>
              <a:t>ｲ</a:t>
            </a:r>
            <a:r>
              <a:rPr lang="en-US" altLang="ja-JP" dirty="0"/>
              <a:t>) </a:t>
            </a:r>
            <a:r>
              <a:rPr lang="ja-JP" altLang="en-US" dirty="0"/>
              <a:t>開発本部の業務量過多について </a:t>
            </a:r>
            <a:endParaRPr lang="en-US" altLang="ja-JP" dirty="0"/>
          </a:p>
          <a:p>
            <a:r>
              <a:rPr lang="ja-JP" altLang="en-US" dirty="0"/>
              <a:t>　　</a:t>
            </a:r>
            <a:r>
              <a:rPr lang="en-US" altLang="ja-JP" dirty="0"/>
              <a:t>(</a:t>
            </a:r>
            <a:r>
              <a:rPr lang="ja-JP" altLang="en-US" dirty="0"/>
              <a:t>ｳ</a:t>
            </a:r>
            <a:r>
              <a:rPr lang="en-US" altLang="ja-JP" dirty="0"/>
              <a:t>) </a:t>
            </a:r>
            <a:r>
              <a:rPr lang="ja-JP" altLang="en-US" dirty="0"/>
              <a:t>できないことを</a:t>
            </a:r>
            <a:r>
              <a:rPr lang="en-US" altLang="ja-JP" dirty="0"/>
              <a:t>｢</a:t>
            </a:r>
            <a:r>
              <a:rPr lang="ja-JP" altLang="en-US" dirty="0"/>
              <a:t>できない</a:t>
            </a:r>
            <a:r>
              <a:rPr lang="en-US" altLang="ja-JP" dirty="0"/>
              <a:t>｣</a:t>
            </a:r>
            <a:r>
              <a:rPr lang="ja-JP" altLang="en-US" dirty="0"/>
              <a:t>と言うことが容易ではない風土について </a:t>
            </a:r>
            <a:endParaRPr lang="en-US" altLang="ja-JP" dirty="0"/>
          </a:p>
          <a:p>
            <a:r>
              <a:rPr lang="ja-JP" altLang="en-US" dirty="0"/>
              <a:t>　イ 開発本部内の各部署が自分たちの業務にしか関心を持っていないこと </a:t>
            </a:r>
            <a:endParaRPr lang="en-US" altLang="ja-JP" dirty="0"/>
          </a:p>
          <a:p>
            <a:r>
              <a:rPr lang="ja-JP" altLang="en-US" dirty="0"/>
              <a:t>　ウ 自動車開発に関する理念</a:t>
            </a:r>
            <a:r>
              <a:rPr lang="en-US" altLang="ja-JP" dirty="0"/>
              <a:t>(MMC</a:t>
            </a:r>
            <a:r>
              <a:rPr lang="ja-JP" altLang="en-US" dirty="0" err="1"/>
              <a:t>らしさ</a:t>
            </a:r>
            <a:r>
              <a:rPr lang="en-US" altLang="ja-JP" dirty="0"/>
              <a:t>)</a:t>
            </a:r>
            <a:r>
              <a:rPr lang="ja-JP" altLang="en-US" dirty="0"/>
              <a:t>が共有されていないこと </a:t>
            </a:r>
            <a:endParaRPr lang="en-US" altLang="ja-JP" dirty="0"/>
          </a:p>
          <a:p>
            <a:endParaRPr kumimoji="1" lang="ja-JP" altLang="en-US" dirty="0"/>
          </a:p>
        </p:txBody>
      </p:sp>
      <p:sp>
        <p:nvSpPr>
          <p:cNvPr id="5" name="テキスト ボックス 4"/>
          <p:cNvSpPr txBox="1"/>
          <p:nvPr/>
        </p:nvSpPr>
        <p:spPr>
          <a:xfrm>
            <a:off x="6518246" y="6356350"/>
            <a:ext cx="4636206" cy="276999"/>
          </a:xfrm>
          <a:prstGeom prst="rect">
            <a:avLst/>
          </a:prstGeom>
          <a:noFill/>
        </p:spPr>
        <p:txBody>
          <a:bodyPr wrap="none" rtlCol="0">
            <a:spAutoFit/>
          </a:bodyPr>
          <a:lstStyle/>
          <a:p>
            <a:r>
              <a:rPr kumimoji="1" lang="ja-JP" altLang="en-US" sz="1200" dirty="0"/>
              <a:t>出典：特別調査委員会、燃費不正問題に関する調査報告書（要約版）</a:t>
            </a:r>
          </a:p>
        </p:txBody>
      </p:sp>
    </p:spTree>
    <p:extLst>
      <p:ext uri="{BB962C8B-B14F-4D97-AF65-F5344CB8AC3E}">
        <p14:creationId xmlns:p14="http://schemas.microsoft.com/office/powerpoint/2010/main" val="1576669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45921" y="40957"/>
            <a:ext cx="10515600" cy="1325563"/>
          </a:xfrm>
        </p:spPr>
        <p:txBody>
          <a:bodyPr/>
          <a:lstStyle/>
          <a:p>
            <a:r>
              <a:rPr kumimoji="1" lang="ja-JP" altLang="en-US" dirty="0"/>
              <a:t>三菱自動車工業の再発防止策（１）</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16</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28002790"/>
              </p:ext>
            </p:extLst>
          </p:nvPr>
        </p:nvGraphicFramePr>
        <p:xfrm>
          <a:off x="745921" y="1193434"/>
          <a:ext cx="10828323" cy="5491480"/>
        </p:xfrm>
        <a:graphic>
          <a:graphicData uri="http://schemas.openxmlformats.org/drawingml/2006/table">
            <a:tbl>
              <a:tblPr firstRow="1" bandRow="1">
                <a:tableStyleId>{5C22544A-7EE6-4342-B048-85BDC9FD1C3A}</a:tableStyleId>
              </a:tblPr>
              <a:tblGrid>
                <a:gridCol w="3223438">
                  <a:extLst>
                    <a:ext uri="{9D8B030D-6E8A-4147-A177-3AD203B41FA5}">
                      <a16:colId xmlns:a16="http://schemas.microsoft.com/office/drawing/2014/main" val="20000"/>
                    </a:ext>
                  </a:extLst>
                </a:gridCol>
                <a:gridCol w="7604885">
                  <a:extLst>
                    <a:ext uri="{9D8B030D-6E8A-4147-A177-3AD203B41FA5}">
                      <a16:colId xmlns:a16="http://schemas.microsoft.com/office/drawing/2014/main" val="20001"/>
                    </a:ext>
                  </a:extLst>
                </a:gridCol>
              </a:tblGrid>
              <a:tr h="370840">
                <a:tc>
                  <a:txBody>
                    <a:bodyPr/>
                    <a:lstStyle/>
                    <a:p>
                      <a:r>
                        <a:rPr lang="ja-JP" altLang="en-US" sz="1800" dirty="0">
                          <a:latin typeface="HiraKakuStd-W4"/>
                        </a:rPr>
                        <a:t>区分</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HiraKakuStd-W4"/>
                        </a:rPr>
                        <a:t>項目</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HiraKakuStd-W4"/>
                        </a:rPr>
                        <a:t>組織にかかわる施策</a:t>
                      </a:r>
                    </a:p>
                    <a:p>
                      <a:endParaRPr kumimoji="1" lang="ja-JP" altLang="en-US" dirty="0"/>
                    </a:p>
                  </a:txBody>
                  <a:tcPr/>
                </a:tc>
                <a:tc>
                  <a:txBody>
                    <a:bodyPr/>
                    <a:lstStyle/>
                    <a:p>
                      <a:r>
                        <a:rPr lang="ja-JP" altLang="en-US" sz="1800" dirty="0">
                          <a:latin typeface="HiraKakuStd-W4"/>
                        </a:rPr>
                        <a:t>開発部門に対する監査機能強化</a:t>
                      </a:r>
                    </a:p>
                    <a:p>
                      <a:r>
                        <a:rPr lang="ja-JP" altLang="en-US" sz="1800" dirty="0">
                          <a:latin typeface="HiraKakuStd-W4"/>
                        </a:rPr>
                        <a:t>開発本部に法規担当窓口を新設</a:t>
                      </a:r>
                    </a:p>
                    <a:p>
                      <a:r>
                        <a:rPr lang="ja-JP" altLang="en-US" sz="1800" dirty="0">
                          <a:latin typeface="HiraKakuStd-W4"/>
                        </a:rPr>
                        <a:t>再発防止体制構築推進組織の設置</a:t>
                      </a:r>
                    </a:p>
                    <a:p>
                      <a:r>
                        <a:rPr lang="en-US" altLang="ja-JP" sz="1800" dirty="0">
                          <a:latin typeface="MMCOFFICE-Regular"/>
                        </a:rPr>
                        <a:t>PX</a:t>
                      </a:r>
                      <a:r>
                        <a:rPr lang="ja-JP" altLang="en-US" sz="1800" dirty="0">
                          <a:latin typeface="HiraKakuStd-W4"/>
                        </a:rPr>
                        <a:t>（プロダクト・エグゼクティブ）制度の見直し</a:t>
                      </a:r>
                    </a:p>
                    <a:p>
                      <a:r>
                        <a:rPr lang="en-US" altLang="ja-JP" sz="1800" dirty="0">
                          <a:latin typeface="MMCOFFICE-Regular"/>
                        </a:rPr>
                        <a:t>MAE</a:t>
                      </a:r>
                      <a:r>
                        <a:rPr lang="ja-JP" altLang="en-US" sz="1800" dirty="0">
                          <a:latin typeface="HiraKakuStd-W4"/>
                        </a:rPr>
                        <a:t>のあり方見直し（</a:t>
                      </a:r>
                      <a:r>
                        <a:rPr lang="en-US" altLang="ja-JP" sz="1800" dirty="0">
                          <a:latin typeface="MMCOFFICE-Regular"/>
                        </a:rPr>
                        <a:t>MAE</a:t>
                      </a:r>
                      <a:r>
                        <a:rPr lang="ja-JP" altLang="en-US" sz="1800" dirty="0">
                          <a:latin typeface="HiraKakuStd-W4"/>
                        </a:rPr>
                        <a:t>：三菱自動車エンジニアリング、当社子会社）</a:t>
                      </a:r>
                    </a:p>
                    <a:p>
                      <a:r>
                        <a:rPr lang="ja-JP" altLang="en-US" sz="1800" dirty="0">
                          <a:latin typeface="HiraKakuStd-W4"/>
                        </a:rPr>
                        <a:t>会社としての安全／環境理念の構築</a:t>
                      </a:r>
                    </a:p>
                    <a:p>
                      <a:r>
                        <a:rPr lang="ja-JP" altLang="en-US" sz="1800" dirty="0">
                          <a:latin typeface="HiraKakuStd-W4"/>
                        </a:rPr>
                        <a:t>開発本部組織体制の見直し</a:t>
                      </a:r>
                    </a:p>
                    <a:p>
                      <a:r>
                        <a:rPr lang="ja-JP" altLang="en-US" sz="1800" dirty="0">
                          <a:latin typeface="HiraKakuStd-W4"/>
                        </a:rPr>
                        <a:t>一部実験部にある開発目標達成責任を設計に移管</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HiraKakuStd-W4"/>
                        </a:rPr>
                        <a:t>仕組みにかかわる施策</a:t>
                      </a:r>
                    </a:p>
                    <a:p>
                      <a:endParaRPr kumimoji="1" lang="ja-JP" altLang="en-US" dirty="0"/>
                    </a:p>
                  </a:txBody>
                  <a:tcPr/>
                </a:tc>
                <a:tc>
                  <a:txBody>
                    <a:bodyPr/>
                    <a:lstStyle/>
                    <a:p>
                      <a:r>
                        <a:rPr lang="ja-JP" altLang="en-US" sz="1800" dirty="0">
                          <a:latin typeface="HiraKakuStd-W4"/>
                        </a:rPr>
                        <a:t>走行抵抗測定業務の見直し</a:t>
                      </a:r>
                    </a:p>
                    <a:p>
                      <a:r>
                        <a:rPr lang="ja-JP" altLang="en-US" sz="1800" dirty="0">
                          <a:latin typeface="HiraKakuStd-W4"/>
                        </a:rPr>
                        <a:t>燃費目標達成責任者の明確化</a:t>
                      </a:r>
                    </a:p>
                    <a:p>
                      <a:r>
                        <a:rPr lang="ja-JP" altLang="en-US" sz="1800" dirty="0">
                          <a:latin typeface="HiraKakuStd-W4"/>
                        </a:rPr>
                        <a:t>試験車台数検証会の設置</a:t>
                      </a:r>
                    </a:p>
                    <a:p>
                      <a:r>
                        <a:rPr lang="ja-JP" altLang="en-US" sz="1800" dirty="0">
                          <a:latin typeface="HiraKakuStd-W4"/>
                        </a:rPr>
                        <a:t>走行抵抗測定データ処理自動化システムの導入</a:t>
                      </a:r>
                    </a:p>
                    <a:p>
                      <a:r>
                        <a:rPr lang="ja-JP" altLang="en-US" sz="1800" dirty="0">
                          <a:latin typeface="HiraKakuStd-W4"/>
                        </a:rPr>
                        <a:t>試験報告書発行のルール化</a:t>
                      </a:r>
                    </a:p>
                    <a:p>
                      <a:r>
                        <a:rPr lang="ja-JP" altLang="en-US" sz="1800" dirty="0">
                          <a:latin typeface="HiraKakuStd-W4"/>
                        </a:rPr>
                        <a:t>法規遵守状況の総点検の実施</a:t>
                      </a:r>
                    </a:p>
                    <a:p>
                      <a:r>
                        <a:rPr lang="en-US" altLang="ja-JP" sz="1800" dirty="0">
                          <a:latin typeface="MMCOFFICE-Regular"/>
                        </a:rPr>
                        <a:t>IT</a:t>
                      </a:r>
                      <a:r>
                        <a:rPr lang="ja-JP" altLang="en-US" sz="1800" dirty="0">
                          <a:latin typeface="HiraKakuStd-W4"/>
                        </a:rPr>
                        <a:t>化による走行抵抗測定データの管理</a:t>
                      </a:r>
                    </a:p>
                    <a:p>
                      <a:r>
                        <a:rPr lang="ja-JP" altLang="en-US" sz="1800" dirty="0">
                          <a:latin typeface="HiraKakuStd-W4"/>
                        </a:rPr>
                        <a:t>開発プロセス（</a:t>
                      </a:r>
                      <a:r>
                        <a:rPr lang="en-US" altLang="ja-JP" sz="1800" dirty="0">
                          <a:latin typeface="MMCOFFICE-Regular"/>
                        </a:rPr>
                        <a:t>MMDS</a:t>
                      </a:r>
                      <a:r>
                        <a:rPr lang="ja-JP" altLang="en-US" sz="1800" dirty="0">
                          <a:latin typeface="HiraKakuStd-W4"/>
                        </a:rPr>
                        <a:t>）の見直し</a:t>
                      </a:r>
                    </a:p>
                    <a:p>
                      <a:r>
                        <a:rPr lang="ja-JP" altLang="en-US" sz="1800" dirty="0">
                          <a:latin typeface="HiraKakuStd-W4"/>
                        </a:rPr>
                        <a:t>商品計画と必要工数の見積精度向上</a:t>
                      </a:r>
                    </a:p>
                    <a:p>
                      <a:r>
                        <a:rPr lang="ja-JP" altLang="en-US" sz="1800" dirty="0">
                          <a:latin typeface="HiraKakuStd-W4"/>
                        </a:rPr>
                        <a:t>マニュアル改訂ルールの制定</a:t>
                      </a:r>
                      <a:endParaRPr lang="ja-JP" altLang="en-US" dirty="0"/>
                    </a:p>
                  </a:txBody>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9387290" y="6390936"/>
            <a:ext cx="1874231" cy="276999"/>
          </a:xfrm>
          <a:prstGeom prst="rect">
            <a:avLst/>
          </a:prstGeom>
          <a:noFill/>
        </p:spPr>
        <p:txBody>
          <a:bodyPr wrap="none" rtlCol="0">
            <a:spAutoFit/>
          </a:bodyPr>
          <a:lstStyle/>
          <a:p>
            <a:r>
              <a:rPr kumimoji="1" lang="ja-JP" altLang="en-US" sz="1200" dirty="0"/>
              <a:t>出典：三菱自動車工業ＨＰ</a:t>
            </a:r>
          </a:p>
        </p:txBody>
      </p:sp>
    </p:spTree>
    <p:extLst>
      <p:ext uri="{BB962C8B-B14F-4D97-AF65-F5344CB8AC3E}">
        <p14:creationId xmlns:p14="http://schemas.microsoft.com/office/powerpoint/2010/main" val="417619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三菱自動車工業の再発防止策（２）</a:t>
            </a:r>
            <a:endParaRPr kumimoji="1" lang="ja-JP" altLang="en-US" dirty="0"/>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17</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3992914277"/>
              </p:ext>
            </p:extLst>
          </p:nvPr>
        </p:nvGraphicFramePr>
        <p:xfrm>
          <a:off x="939100" y="1600510"/>
          <a:ext cx="10414700" cy="4119880"/>
        </p:xfrm>
        <a:graphic>
          <a:graphicData uri="http://schemas.openxmlformats.org/drawingml/2006/table">
            <a:tbl>
              <a:tblPr firstRow="1" bandRow="1">
                <a:tableStyleId>{5C22544A-7EE6-4342-B048-85BDC9FD1C3A}</a:tableStyleId>
              </a:tblPr>
              <a:tblGrid>
                <a:gridCol w="3988734">
                  <a:extLst>
                    <a:ext uri="{9D8B030D-6E8A-4147-A177-3AD203B41FA5}">
                      <a16:colId xmlns:a16="http://schemas.microsoft.com/office/drawing/2014/main" val="20000"/>
                    </a:ext>
                  </a:extLst>
                </a:gridCol>
                <a:gridCol w="6425966">
                  <a:extLst>
                    <a:ext uri="{9D8B030D-6E8A-4147-A177-3AD203B41FA5}">
                      <a16:colId xmlns:a16="http://schemas.microsoft.com/office/drawing/2014/main" val="20001"/>
                    </a:ext>
                  </a:extLst>
                </a:gridCol>
              </a:tblGrid>
              <a:tr h="370840">
                <a:tc>
                  <a:txBody>
                    <a:bodyPr/>
                    <a:lstStyle/>
                    <a:p>
                      <a:r>
                        <a:rPr lang="ja-JP" altLang="en-US" sz="1800" dirty="0">
                          <a:latin typeface="HiraKakuStd-W4"/>
                        </a:rPr>
                        <a:t>区分</a:t>
                      </a:r>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HiraKakuStd-W4"/>
                        </a:rPr>
                        <a:t>項目</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dirty="0">
                          <a:latin typeface="HiraKakuStd-W4"/>
                        </a:rPr>
                        <a:t>風土・人事にかかわる施策</a:t>
                      </a:r>
                    </a:p>
                    <a:p>
                      <a:endParaRPr kumimoji="1" lang="ja-JP" altLang="en-US" dirty="0"/>
                    </a:p>
                  </a:txBody>
                  <a:tcPr/>
                </a:tc>
                <a:tc>
                  <a:txBody>
                    <a:bodyPr/>
                    <a:lstStyle/>
                    <a:p>
                      <a:r>
                        <a:rPr lang="ja-JP" altLang="en-US" sz="1800" dirty="0">
                          <a:latin typeface="HiraKakuStd-W4"/>
                        </a:rPr>
                        <a:t>関係管理職の異動</a:t>
                      </a:r>
                    </a:p>
                    <a:p>
                      <a:r>
                        <a:rPr lang="ja-JP" altLang="en-US" sz="1800" dirty="0">
                          <a:latin typeface="HiraKakuStd-W4"/>
                        </a:rPr>
                        <a:t>開発部門に求められる人材像の再構築</a:t>
                      </a:r>
                    </a:p>
                    <a:p>
                      <a:r>
                        <a:rPr lang="ja-JP" altLang="en-US" sz="1800" dirty="0">
                          <a:latin typeface="HiraKakuStd-W4"/>
                        </a:rPr>
                        <a:t>部門内および部門間ローテーションの制度化</a:t>
                      </a:r>
                    </a:p>
                    <a:p>
                      <a:r>
                        <a:rPr lang="ja-JP" altLang="en-US" sz="1800" dirty="0">
                          <a:latin typeface="HiraKakuStd-W4"/>
                        </a:rPr>
                        <a:t>人事評価基準の見直し</a:t>
                      </a:r>
                    </a:p>
                    <a:p>
                      <a:r>
                        <a:rPr lang="ja-JP" altLang="en-US" sz="1800" dirty="0">
                          <a:latin typeface="HiraKakuStd-W4"/>
                        </a:rPr>
                        <a:t>開発部門内に人材育成推進部署を設置</a:t>
                      </a:r>
                    </a:p>
                    <a:p>
                      <a:r>
                        <a:rPr lang="ja-JP" altLang="en-US" sz="1800" dirty="0">
                          <a:latin typeface="HiraKakuStd-W4"/>
                        </a:rPr>
                        <a:t>技術者向け法規教育の制度化</a:t>
                      </a:r>
                    </a:p>
                    <a:p>
                      <a:r>
                        <a:rPr lang="ja-JP" altLang="en-US" sz="1800" dirty="0">
                          <a:latin typeface="HiraKakuStd-W4"/>
                        </a:rPr>
                        <a:t>不正事案の開発部門全員への研修</a:t>
                      </a:r>
                    </a:p>
                    <a:p>
                      <a:r>
                        <a:rPr lang="ja-JP" altLang="en-US" sz="1800" dirty="0">
                          <a:latin typeface="HiraKakuStd-W4"/>
                        </a:rPr>
                        <a:t>開発部門の基本教育再実施</a:t>
                      </a:r>
                    </a:p>
                    <a:p>
                      <a:r>
                        <a:rPr lang="ja-JP" altLang="en-US" sz="1800" dirty="0">
                          <a:latin typeface="HiraKakuStd-W4"/>
                        </a:rPr>
                        <a:t>社員意識調査の実施</a:t>
                      </a:r>
                    </a:p>
                  </a:txBody>
                  <a:tcPr/>
                </a:tc>
                <a:extLst>
                  <a:ext uri="{0D108BD9-81ED-4DB2-BD59-A6C34878D82A}">
                    <a16:rowId xmlns:a16="http://schemas.microsoft.com/office/drawing/2014/main" val="10001"/>
                  </a:ext>
                </a:extLst>
              </a:tr>
              <a:tr h="370840">
                <a:tc>
                  <a:txBody>
                    <a:bodyPr/>
                    <a:lstStyle/>
                    <a:p>
                      <a:r>
                        <a:rPr lang="ja-JP" altLang="en-US" sz="1800" dirty="0">
                          <a:latin typeface="HiraKakuStd-W4"/>
                        </a:rPr>
                        <a:t>経営レベルの関与の</a:t>
                      </a:r>
                    </a:p>
                    <a:p>
                      <a:r>
                        <a:rPr lang="ja-JP" altLang="en-US" sz="1800" dirty="0">
                          <a:latin typeface="HiraKakuStd-W4"/>
                        </a:rPr>
                        <a:t>あり方にかかわる施策</a:t>
                      </a:r>
                    </a:p>
                    <a:p>
                      <a:endParaRPr kumimoji="1" lang="ja-JP" altLang="en-US" dirty="0"/>
                    </a:p>
                  </a:txBody>
                  <a:tcPr/>
                </a:tc>
                <a:tc>
                  <a:txBody>
                    <a:bodyPr/>
                    <a:lstStyle/>
                    <a:p>
                      <a:r>
                        <a:rPr lang="ja-JP" altLang="en-US" sz="1800" dirty="0">
                          <a:latin typeface="HiraKakuStd-W4"/>
                        </a:rPr>
                        <a:t>認証部の開発本部以外への移管検討</a:t>
                      </a:r>
                    </a:p>
                    <a:p>
                      <a:r>
                        <a:rPr lang="ja-JP" altLang="en-US" sz="1800" dirty="0">
                          <a:latin typeface="HiraKakuStd-W4"/>
                        </a:rPr>
                        <a:t>本社経営陣による開発部門チェック方法立案</a:t>
                      </a:r>
                    </a:p>
                    <a:p>
                      <a:r>
                        <a:rPr lang="ja-JP" altLang="en-US" sz="1800" dirty="0">
                          <a:latin typeface="HiraKakuStd-W4"/>
                        </a:rPr>
                        <a:t>重大事案発生時の危機管理体制構築</a:t>
                      </a:r>
                    </a:p>
                    <a:p>
                      <a:r>
                        <a:rPr lang="ja-JP" altLang="en-US" sz="1800" dirty="0">
                          <a:latin typeface="HiraKakuStd-W4"/>
                        </a:rPr>
                        <a:t>認証届出内容のチェック強化</a:t>
                      </a:r>
                      <a:endParaRPr lang="ja-JP" altLang="en-US" dirty="0"/>
                    </a:p>
                  </a:txBody>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8951054" y="6400412"/>
            <a:ext cx="1874231" cy="276999"/>
          </a:xfrm>
          <a:prstGeom prst="rect">
            <a:avLst/>
          </a:prstGeom>
          <a:noFill/>
        </p:spPr>
        <p:txBody>
          <a:bodyPr wrap="none" rtlCol="0">
            <a:spAutoFit/>
          </a:bodyPr>
          <a:lstStyle/>
          <a:p>
            <a:r>
              <a:rPr kumimoji="1" lang="ja-JP" altLang="en-US" sz="1200" dirty="0"/>
              <a:t>出典：三菱自動車工業ＨＰ</a:t>
            </a:r>
          </a:p>
        </p:txBody>
      </p:sp>
      <p:sp>
        <p:nvSpPr>
          <p:cNvPr id="8" name="テキスト ボックス 7"/>
          <p:cNvSpPr txBox="1"/>
          <p:nvPr/>
        </p:nvSpPr>
        <p:spPr>
          <a:xfrm>
            <a:off x="838200" y="6077246"/>
            <a:ext cx="7050328" cy="461665"/>
          </a:xfrm>
          <a:prstGeom prst="rect">
            <a:avLst/>
          </a:prstGeom>
          <a:noFill/>
        </p:spPr>
        <p:txBody>
          <a:bodyPr wrap="none" rtlCol="0">
            <a:spAutoFit/>
          </a:bodyPr>
          <a:lstStyle/>
          <a:p>
            <a:r>
              <a:rPr kumimoji="1" lang="ja-JP" altLang="en-US" sz="2400" dirty="0">
                <a:solidFill>
                  <a:srgbClr val="0070C0"/>
                </a:solidFill>
              </a:rPr>
              <a:t>Ｄｉｓｃｕｓｓｉｏｎ：　三菱自動車工業は生まれ変われるか</a:t>
            </a:r>
          </a:p>
        </p:txBody>
      </p:sp>
    </p:spTree>
    <p:extLst>
      <p:ext uri="{BB962C8B-B14F-4D97-AF65-F5344CB8AC3E}">
        <p14:creationId xmlns:p14="http://schemas.microsoft.com/office/powerpoint/2010/main" val="561163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国の再発防止策</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18</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48" y="2169302"/>
            <a:ext cx="11713470" cy="3677824"/>
          </a:xfrm>
          <a:prstGeom prst="rect">
            <a:avLst/>
          </a:prstGeom>
        </p:spPr>
      </p:pic>
      <p:sp>
        <p:nvSpPr>
          <p:cNvPr id="5" name="正方形/長方形 4"/>
          <p:cNvSpPr/>
          <p:nvPr/>
        </p:nvSpPr>
        <p:spPr>
          <a:xfrm>
            <a:off x="838199" y="1648693"/>
            <a:ext cx="10889609" cy="461665"/>
          </a:xfrm>
          <a:prstGeom prst="rect">
            <a:avLst/>
          </a:prstGeom>
        </p:spPr>
        <p:txBody>
          <a:bodyPr wrap="square">
            <a:spAutoFit/>
          </a:bodyPr>
          <a:lstStyle/>
          <a:p>
            <a:r>
              <a:rPr lang="ja-JP" altLang="en-US" sz="2400" dirty="0"/>
              <a:t>不正行為に対する厳格な措置と抑止効果を持つ審査方法への見直し（平成２８年）</a:t>
            </a:r>
          </a:p>
        </p:txBody>
      </p:sp>
      <p:sp>
        <p:nvSpPr>
          <p:cNvPr id="6" name="テキスト ボックス 5"/>
          <p:cNvSpPr txBox="1"/>
          <p:nvPr/>
        </p:nvSpPr>
        <p:spPr>
          <a:xfrm>
            <a:off x="7661945" y="5906070"/>
            <a:ext cx="4225255" cy="276999"/>
          </a:xfrm>
          <a:prstGeom prst="rect">
            <a:avLst/>
          </a:prstGeom>
          <a:noFill/>
        </p:spPr>
        <p:txBody>
          <a:bodyPr wrap="square" rtlCol="0">
            <a:spAutoFit/>
          </a:bodyPr>
          <a:lstStyle/>
          <a:p>
            <a:r>
              <a:rPr lang="ja-JP" altLang="en-US" sz="1200" dirty="0"/>
              <a:t>出典：国土交通省、燃費不正問題の概要と国土交通省の対応</a:t>
            </a:r>
            <a:endParaRPr kumimoji="1" lang="ja-JP" altLang="en-US" sz="1200" dirty="0"/>
          </a:p>
        </p:txBody>
      </p:sp>
      <p:sp>
        <p:nvSpPr>
          <p:cNvPr id="7" name="テキスト ボックス 6"/>
          <p:cNvSpPr txBox="1"/>
          <p:nvPr/>
        </p:nvSpPr>
        <p:spPr>
          <a:xfrm>
            <a:off x="419449" y="6183069"/>
            <a:ext cx="6986208" cy="523220"/>
          </a:xfrm>
          <a:prstGeom prst="rect">
            <a:avLst/>
          </a:prstGeom>
          <a:noFill/>
        </p:spPr>
        <p:txBody>
          <a:bodyPr wrap="none" rtlCol="0">
            <a:spAutoFit/>
          </a:bodyPr>
          <a:lstStyle/>
          <a:p>
            <a:r>
              <a:rPr kumimoji="1" lang="ja-JP" altLang="en-US" sz="2800" dirty="0">
                <a:solidFill>
                  <a:srgbClr val="0070C0"/>
                </a:solidFill>
              </a:rPr>
              <a:t>Ｄｉｓｃｕｓｓｉｏｎ：　何が変わったのか？　効果？</a:t>
            </a:r>
          </a:p>
        </p:txBody>
      </p:sp>
    </p:spTree>
    <p:extLst>
      <p:ext uri="{BB962C8B-B14F-4D97-AF65-F5344CB8AC3E}">
        <p14:creationId xmlns:p14="http://schemas.microsoft.com/office/powerpoint/2010/main" val="1644237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80567"/>
            <a:ext cx="10515600" cy="1325563"/>
          </a:xfrm>
        </p:spPr>
        <p:txBody>
          <a:bodyPr/>
          <a:lstStyle/>
          <a:p>
            <a:r>
              <a:rPr kumimoji="1" lang="ja-JP" altLang="en-US" dirty="0"/>
              <a:t>スズキの燃費不正</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19</a:t>
            </a:fld>
            <a:endParaRPr kumimoji="1" lang="ja-JP" altLang="en-US"/>
          </a:p>
        </p:txBody>
      </p:sp>
      <p:sp>
        <p:nvSpPr>
          <p:cNvPr id="4" name="テキスト ボックス 3"/>
          <p:cNvSpPr txBox="1"/>
          <p:nvPr/>
        </p:nvSpPr>
        <p:spPr>
          <a:xfrm>
            <a:off x="999146" y="1277123"/>
            <a:ext cx="10804163" cy="4708981"/>
          </a:xfrm>
          <a:prstGeom prst="rect">
            <a:avLst/>
          </a:prstGeom>
          <a:noFill/>
        </p:spPr>
        <p:txBody>
          <a:bodyPr wrap="square" rtlCol="0">
            <a:spAutoFit/>
          </a:bodyPr>
          <a:lstStyle/>
          <a:p>
            <a:pPr marL="285750" indent="-285750">
              <a:buFont typeface="Wingdings" panose="05000000000000000000" pitchFamily="2" charset="2"/>
              <a:buChar char="Ø"/>
            </a:pPr>
            <a:r>
              <a:rPr lang="ja-JP" altLang="en-US" sz="2000" dirty="0"/>
              <a:t>国土交通省は、他メーカーでの同様の不正行為の有無等について調査</a:t>
            </a:r>
            <a:endParaRPr lang="en-US" altLang="ja-JP" sz="2000" dirty="0"/>
          </a:p>
          <a:p>
            <a:pPr marL="285750" indent="-285750">
              <a:buFont typeface="Wingdings" panose="05000000000000000000" pitchFamily="2" charset="2"/>
              <a:buChar char="Ø"/>
            </a:pPr>
            <a:endParaRPr lang="en-US" altLang="ja-JP" sz="2000" dirty="0"/>
          </a:p>
          <a:p>
            <a:pPr marL="285750" indent="-285750">
              <a:buFont typeface="Wingdings" panose="05000000000000000000" pitchFamily="2" charset="2"/>
              <a:buChar char="Ø"/>
            </a:pPr>
            <a:r>
              <a:rPr lang="ja-JP" altLang="en-US" sz="2000" dirty="0"/>
              <a:t>スズキが燃費試験不正の報告</a:t>
            </a:r>
            <a:endParaRPr lang="en-US" altLang="ja-JP" sz="2000" dirty="0"/>
          </a:p>
          <a:p>
            <a:pPr marL="742950" lvl="1" indent="-285750">
              <a:buFont typeface="Wingdings" panose="05000000000000000000" pitchFamily="2" charset="2"/>
              <a:buChar char="Ø"/>
            </a:pPr>
            <a:r>
              <a:rPr lang="ja-JP" altLang="en-US" sz="2000" dirty="0"/>
              <a:t>平成</a:t>
            </a:r>
            <a:r>
              <a:rPr lang="en-US" altLang="ja-JP" sz="2000" dirty="0"/>
              <a:t>22 </a:t>
            </a:r>
            <a:r>
              <a:rPr lang="ja-JP" altLang="en-US" sz="2000" dirty="0"/>
              <a:t>年以降に生産した計</a:t>
            </a:r>
            <a:r>
              <a:rPr lang="en-US" altLang="ja-JP" sz="2000" dirty="0"/>
              <a:t>26 </a:t>
            </a:r>
            <a:r>
              <a:rPr lang="ja-JP" altLang="en-US" sz="2000" dirty="0"/>
              <a:t>車種について、法令で定められた「惰行法」と異なる不正な方法を用いて走行抵抗値を測定していた</a:t>
            </a:r>
            <a:endParaRPr lang="en-US" altLang="ja-JP" sz="2000" dirty="0"/>
          </a:p>
          <a:p>
            <a:pPr marL="742950" lvl="1" indent="-285750">
              <a:buFont typeface="Wingdings" panose="05000000000000000000" pitchFamily="2" charset="2"/>
              <a:buChar char="Ø"/>
            </a:pPr>
            <a:r>
              <a:rPr lang="ja-JP" altLang="en-US" sz="2000" dirty="0"/>
              <a:t>不正行為により諸元表に記載された燃費値に影響がなかった</a:t>
            </a:r>
            <a:endParaRPr lang="en-US" altLang="ja-JP" sz="2000" dirty="0"/>
          </a:p>
          <a:p>
            <a:pPr marL="285750" indent="-285750">
              <a:buFont typeface="Wingdings" panose="05000000000000000000" pitchFamily="2" charset="2"/>
              <a:buChar char="Ø"/>
            </a:pPr>
            <a:endParaRPr lang="en-US" altLang="ja-JP" sz="2000" dirty="0"/>
          </a:p>
          <a:p>
            <a:pPr marL="285750" indent="-285750">
              <a:buFont typeface="Wingdings" panose="05000000000000000000" pitchFamily="2" charset="2"/>
              <a:buChar char="Ø"/>
            </a:pPr>
            <a:r>
              <a:rPr lang="ja-JP" altLang="en-US" sz="2000" dirty="0"/>
              <a:t>国土交通省がスズキに立入検査</a:t>
            </a:r>
          </a:p>
          <a:p>
            <a:pPr marL="742950" lvl="1" indent="-285750">
              <a:buFont typeface="Wingdings" panose="05000000000000000000" pitchFamily="2" charset="2"/>
              <a:buChar char="Ø"/>
            </a:pPr>
            <a:r>
              <a:rPr lang="ja-JP" altLang="en-US" sz="2000" dirty="0"/>
              <a:t>同社のテストコースが風の影響を受けやすいことから、惰行法による測定を繰り返す手間を軽減するために、型式申請時には、惰行法で測定せず、欧米向けに認められていた装置ごとに走行抵抗値等を補正する方法で算定した燃費値で申請するという不正行為を行っていた</a:t>
            </a:r>
            <a:endParaRPr lang="en-US" altLang="ja-JP" sz="2000" dirty="0"/>
          </a:p>
          <a:p>
            <a:pPr marL="742950" lvl="1" indent="-285750">
              <a:buFont typeface="Wingdings" panose="05000000000000000000" pitchFamily="2" charset="2"/>
              <a:buChar char="Ø"/>
            </a:pPr>
            <a:r>
              <a:rPr lang="ja-JP" altLang="en-US" sz="2000" dirty="0"/>
              <a:t>再発防止の取組を速やかに進めるとともに、進捗状況を当面四半期ごとに報告するよう指示</a:t>
            </a:r>
            <a:endParaRPr lang="en-US" altLang="ja-JP" sz="2000" dirty="0"/>
          </a:p>
          <a:p>
            <a:pPr marL="285750" indent="-285750">
              <a:buFont typeface="Wingdings" panose="05000000000000000000" pitchFamily="2" charset="2"/>
              <a:buChar char="Ø"/>
            </a:pPr>
            <a:endParaRPr kumimoji="1" lang="en-US" altLang="ja-JP" sz="2000" dirty="0"/>
          </a:p>
          <a:p>
            <a:pPr marL="285750" indent="-285750">
              <a:buFont typeface="Wingdings" panose="05000000000000000000" pitchFamily="2" charset="2"/>
              <a:buChar char="Ø"/>
            </a:pPr>
            <a:r>
              <a:rPr lang="ja-JP" altLang="en-US" sz="2000" dirty="0"/>
              <a:t>（独）自動車技術総合機構が販売中自動車の燃費・排出ガスの確認試験</a:t>
            </a:r>
            <a:endParaRPr lang="en-US" altLang="ja-JP" sz="2000" dirty="0"/>
          </a:p>
          <a:p>
            <a:pPr marL="742950" lvl="1" indent="-285750">
              <a:buFont typeface="Wingdings" panose="05000000000000000000" pitchFamily="2" charset="2"/>
              <a:buChar char="Ø"/>
            </a:pPr>
            <a:r>
              <a:rPr lang="ja-JP" altLang="en-US" sz="2000" dirty="0"/>
              <a:t>試験を行ったスズキ製自動車の</a:t>
            </a:r>
            <a:r>
              <a:rPr lang="en-US" altLang="ja-JP" sz="2000" dirty="0"/>
              <a:t>26 </a:t>
            </a:r>
            <a:r>
              <a:rPr lang="ja-JP" altLang="en-US" sz="2000" dirty="0"/>
              <a:t>車種全ての車両で燃費値が諸元値を上回っていた</a:t>
            </a:r>
            <a:endParaRPr kumimoji="1" lang="ja-JP" altLang="en-US" sz="2000" dirty="0"/>
          </a:p>
        </p:txBody>
      </p:sp>
      <p:sp>
        <p:nvSpPr>
          <p:cNvPr id="5" name="テキスト ボックス 4"/>
          <p:cNvSpPr txBox="1"/>
          <p:nvPr/>
        </p:nvSpPr>
        <p:spPr>
          <a:xfrm>
            <a:off x="999146" y="6094740"/>
            <a:ext cx="6030818" cy="523220"/>
          </a:xfrm>
          <a:prstGeom prst="rect">
            <a:avLst/>
          </a:prstGeom>
          <a:noFill/>
        </p:spPr>
        <p:txBody>
          <a:bodyPr wrap="none" rtlCol="0">
            <a:spAutoFit/>
          </a:bodyPr>
          <a:lstStyle/>
          <a:p>
            <a:r>
              <a:rPr kumimoji="1" lang="ja-JP" altLang="en-US" sz="2800" dirty="0">
                <a:solidFill>
                  <a:srgbClr val="0070C0"/>
                </a:solidFill>
              </a:rPr>
              <a:t>Ｄｉｓｃｕｓｓｉｏｎ：　スズキの罪は軽いか？</a:t>
            </a:r>
          </a:p>
        </p:txBody>
      </p:sp>
      <p:sp>
        <p:nvSpPr>
          <p:cNvPr id="6" name="テキスト ボックス 5"/>
          <p:cNvSpPr txBox="1"/>
          <p:nvPr/>
        </p:nvSpPr>
        <p:spPr>
          <a:xfrm>
            <a:off x="8773312" y="5986104"/>
            <a:ext cx="3029997" cy="276999"/>
          </a:xfrm>
          <a:prstGeom prst="rect">
            <a:avLst/>
          </a:prstGeom>
          <a:noFill/>
        </p:spPr>
        <p:txBody>
          <a:bodyPr wrap="none" rtlCol="0">
            <a:spAutoFit/>
          </a:bodyPr>
          <a:lstStyle/>
          <a:p>
            <a:r>
              <a:rPr lang="ja-JP" altLang="en-US" sz="1200" dirty="0"/>
              <a:t>出典：参議院、立法と調査　</a:t>
            </a:r>
            <a:r>
              <a:rPr lang="en-US" altLang="ja-JP" sz="1200" dirty="0"/>
              <a:t>2017. 8</a:t>
            </a:r>
            <a:r>
              <a:rPr lang="ja-JP" altLang="en-US" sz="1200" dirty="0"/>
              <a:t>　</a:t>
            </a:r>
            <a:r>
              <a:rPr lang="en-US" altLang="ja-JP" sz="1200" dirty="0"/>
              <a:t>No. 391</a:t>
            </a:r>
            <a:endParaRPr kumimoji="1" lang="ja-JP" altLang="en-US" sz="1200" dirty="0"/>
          </a:p>
        </p:txBody>
      </p:sp>
    </p:spTree>
    <p:extLst>
      <p:ext uri="{BB962C8B-B14F-4D97-AF65-F5344CB8AC3E}">
        <p14:creationId xmlns:p14="http://schemas.microsoft.com/office/powerpoint/2010/main" val="145318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006" y="365125"/>
            <a:ext cx="11392249" cy="1325563"/>
          </a:xfrm>
        </p:spPr>
        <p:txBody>
          <a:bodyPr>
            <a:normAutofit/>
          </a:bodyPr>
          <a:lstStyle/>
          <a:p>
            <a:pPr algn="r"/>
            <a:r>
              <a:rPr lang="ja-JP" altLang="en-US" sz="4000" dirty="0"/>
              <a:t>三菱自、燃費</a:t>
            </a:r>
            <a:r>
              <a:rPr lang="en-US" altLang="ja-JP" sz="4000" dirty="0"/>
              <a:t>5</a:t>
            </a:r>
            <a:r>
              <a:rPr lang="ja-JP" altLang="en-US" sz="4000" dirty="0"/>
              <a:t>～</a:t>
            </a:r>
            <a:r>
              <a:rPr lang="en-US" altLang="ja-JP" sz="4000" dirty="0"/>
              <a:t>10%</a:t>
            </a:r>
            <a:r>
              <a:rPr lang="ja-JP" altLang="en-US" sz="4000" dirty="0"/>
              <a:t>不正に上乗せ　軽</a:t>
            </a:r>
            <a:r>
              <a:rPr lang="en-US" altLang="ja-JP" sz="4000" dirty="0"/>
              <a:t>4</a:t>
            </a:r>
            <a:r>
              <a:rPr lang="ja-JP" altLang="en-US" sz="4000" dirty="0"/>
              <a:t>車種</a:t>
            </a:r>
            <a:r>
              <a:rPr lang="en-US" altLang="ja-JP" sz="4000" dirty="0"/>
              <a:t>62</a:t>
            </a:r>
            <a:r>
              <a:rPr lang="ja-JP" altLang="en-US" sz="4000" dirty="0"/>
              <a:t>万台　</a:t>
            </a:r>
            <a:r>
              <a:rPr lang="ja-JP" altLang="en-US" sz="3600" dirty="0"/>
              <a:t>日本経済新聞</a:t>
            </a:r>
            <a:r>
              <a:rPr lang="en-US" altLang="ja-JP" sz="3600" dirty="0"/>
              <a:t>2016/4/20 </a:t>
            </a:r>
            <a:endParaRPr kumimoji="1" lang="ja-JP" altLang="en-US" sz="4000" dirty="0"/>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935" y="1907113"/>
            <a:ext cx="4497865" cy="2805811"/>
          </a:xfrm>
          <a:prstGeom prst="rect">
            <a:avLst/>
          </a:prstGeom>
        </p:spPr>
      </p:pic>
      <p:sp>
        <p:nvSpPr>
          <p:cNvPr id="7" name="テキスト ボックス 6"/>
          <p:cNvSpPr txBox="1"/>
          <p:nvPr/>
        </p:nvSpPr>
        <p:spPr>
          <a:xfrm>
            <a:off x="6899246" y="4874004"/>
            <a:ext cx="4454554" cy="830997"/>
          </a:xfrm>
          <a:prstGeom prst="rect">
            <a:avLst/>
          </a:prstGeom>
          <a:noFill/>
        </p:spPr>
        <p:txBody>
          <a:bodyPr wrap="square" rtlCol="0">
            <a:spAutoFit/>
          </a:bodyPr>
          <a:lstStyle/>
          <a:p>
            <a:r>
              <a:rPr lang="ja-JP" altLang="en-US" sz="1600" dirty="0"/>
              <a:t>燃費試験に関する不正行為について謝罪する三菱自動車の相川哲郎社長（左）（</a:t>
            </a:r>
            <a:r>
              <a:rPr lang="en-US" altLang="ja-JP" sz="1600" dirty="0"/>
              <a:t>20</a:t>
            </a:r>
            <a:r>
              <a:rPr lang="ja-JP" altLang="en-US" sz="1600" dirty="0"/>
              <a:t>日午後、国交省）＝写真　小林健</a:t>
            </a:r>
            <a:endParaRPr kumimoji="1" lang="ja-JP" altLang="en-US" sz="1600" dirty="0"/>
          </a:p>
        </p:txBody>
      </p:sp>
      <p:sp>
        <p:nvSpPr>
          <p:cNvPr id="8" name="テキスト ボックス 7"/>
          <p:cNvSpPr txBox="1"/>
          <p:nvPr/>
        </p:nvSpPr>
        <p:spPr>
          <a:xfrm>
            <a:off x="570451" y="1870744"/>
            <a:ext cx="5914239" cy="4524315"/>
          </a:xfrm>
          <a:prstGeom prst="rect">
            <a:avLst/>
          </a:prstGeom>
          <a:noFill/>
        </p:spPr>
        <p:txBody>
          <a:bodyPr wrap="square" rtlCol="0">
            <a:spAutoFit/>
          </a:bodyPr>
          <a:lstStyle/>
          <a:p>
            <a:r>
              <a:rPr lang="ja-JP" altLang="en-US" dirty="0"/>
              <a:t>三菱自動車の相川哲郎社長は</a:t>
            </a:r>
            <a:r>
              <a:rPr lang="en-US" altLang="ja-JP" dirty="0"/>
              <a:t>20</a:t>
            </a:r>
            <a:r>
              <a:rPr lang="ja-JP" altLang="en-US" dirty="0"/>
              <a:t>日、国土交通省で記者会見し、同社が生産する軽自動車</a:t>
            </a:r>
            <a:r>
              <a:rPr lang="en-US" altLang="ja-JP" dirty="0"/>
              <a:t>4</a:t>
            </a:r>
            <a:r>
              <a:rPr lang="ja-JP" altLang="en-US" dirty="0"/>
              <a:t>車種で燃費試験時に、燃費を実際より良く見せるためにデータを改ざんする不正が行われていたと発表した。相川社長は「お客さまと関係者に深くおわびする」と陳謝した。</a:t>
            </a:r>
            <a:endParaRPr lang="en-US" altLang="ja-JP" dirty="0"/>
          </a:p>
          <a:p>
            <a:r>
              <a:rPr lang="ja-JP" altLang="en-US" dirty="0"/>
              <a:t>三菱自の「</a:t>
            </a:r>
            <a:r>
              <a:rPr lang="en-US" altLang="ja-JP" dirty="0" err="1"/>
              <a:t>eK</a:t>
            </a:r>
            <a:r>
              <a:rPr lang="ja-JP" altLang="en-US" dirty="0"/>
              <a:t>ワゴン」など</a:t>
            </a:r>
            <a:r>
              <a:rPr lang="en-US" altLang="ja-JP" dirty="0"/>
              <a:t>2</a:t>
            </a:r>
            <a:r>
              <a:rPr lang="ja-JP" altLang="en-US" dirty="0"/>
              <a:t>車種と、同社が受託生産し日産自動車が販売する「デイズ」など</a:t>
            </a:r>
            <a:r>
              <a:rPr lang="en-US" altLang="ja-JP" dirty="0"/>
              <a:t>2</a:t>
            </a:r>
            <a:r>
              <a:rPr lang="ja-JP" altLang="en-US" dirty="0"/>
              <a:t>車種が対象。いずれも</a:t>
            </a:r>
            <a:r>
              <a:rPr lang="en-US" altLang="ja-JP" dirty="0"/>
              <a:t>2013</a:t>
            </a:r>
            <a:r>
              <a:rPr lang="ja-JP" altLang="en-US" dirty="0"/>
              <a:t>年</a:t>
            </a:r>
            <a:r>
              <a:rPr lang="en-US" altLang="ja-JP" dirty="0"/>
              <a:t>6</a:t>
            </a:r>
            <a:r>
              <a:rPr lang="ja-JP" altLang="en-US" dirty="0"/>
              <a:t>月に発売。</a:t>
            </a:r>
            <a:r>
              <a:rPr lang="en-US" altLang="ja-JP" dirty="0"/>
              <a:t>2016</a:t>
            </a:r>
            <a:r>
              <a:rPr lang="ja-JP" altLang="en-US" dirty="0"/>
              <a:t>年</a:t>
            </a:r>
            <a:r>
              <a:rPr lang="en-US" altLang="ja-JP" dirty="0"/>
              <a:t>3</a:t>
            </a:r>
            <a:r>
              <a:rPr lang="ja-JP" altLang="en-US" dirty="0"/>
              <a:t>月末までに計</a:t>
            </a:r>
            <a:r>
              <a:rPr lang="en-US" altLang="ja-JP" dirty="0"/>
              <a:t>62</a:t>
            </a:r>
            <a:r>
              <a:rPr lang="ja-JP" altLang="en-US" dirty="0"/>
              <a:t>万</a:t>
            </a:r>
            <a:r>
              <a:rPr lang="en-US" altLang="ja-JP" dirty="0"/>
              <a:t>5000</a:t>
            </a:r>
            <a:r>
              <a:rPr lang="ja-JP" altLang="en-US" dirty="0"/>
              <a:t>台を販売した。</a:t>
            </a:r>
            <a:endParaRPr lang="en-US" altLang="ja-JP" dirty="0"/>
          </a:p>
          <a:p>
            <a:r>
              <a:rPr lang="ja-JP" altLang="en-US" dirty="0"/>
              <a:t>タイヤの抵抗や空気抵抗の数値を意図的に操作し、実際より燃費が良くなるよう届け出ていた。軽の開発で提携する日産が燃費性能を調べたところ数値に開きが見つかり、三菱自に確認を求めた。その後の三菱自の社内調査で不正が発覚したという。</a:t>
            </a:r>
            <a:endParaRPr lang="en-US" altLang="ja-JP" dirty="0"/>
          </a:p>
          <a:p>
            <a:r>
              <a:rPr lang="ja-JP" altLang="en-US" dirty="0"/>
              <a:t>不正の詳細は調査中だが、実際の燃費は届出数値より</a:t>
            </a:r>
            <a:r>
              <a:rPr lang="en-US" altLang="ja-JP" dirty="0"/>
              <a:t>5</a:t>
            </a:r>
            <a:r>
              <a:rPr lang="ja-JP" altLang="en-US" dirty="0"/>
              <a:t>～</a:t>
            </a:r>
            <a:r>
              <a:rPr lang="en-US" altLang="ja-JP" dirty="0"/>
              <a:t>10%</a:t>
            </a:r>
            <a:r>
              <a:rPr lang="ja-JP" altLang="en-US" dirty="0"/>
              <a:t>悪くなる可能性が高いという。</a:t>
            </a:r>
            <a:endParaRPr kumimoji="1" lang="ja-JP" altLang="en-US" dirty="0"/>
          </a:p>
        </p:txBody>
      </p:sp>
    </p:spTree>
    <p:extLst>
      <p:ext uri="{BB962C8B-B14F-4D97-AF65-F5344CB8AC3E}">
        <p14:creationId xmlns:p14="http://schemas.microsoft.com/office/powerpoint/2010/main" val="4187972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20</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7134" y="0"/>
            <a:ext cx="3444865" cy="6444476"/>
          </a:xfrm>
          <a:prstGeom prst="rect">
            <a:avLst/>
          </a:prstGeom>
        </p:spPr>
      </p:pic>
      <p:sp>
        <p:nvSpPr>
          <p:cNvPr id="7" name="テキスト ボックス 6"/>
          <p:cNvSpPr txBox="1"/>
          <p:nvPr/>
        </p:nvSpPr>
        <p:spPr>
          <a:xfrm>
            <a:off x="8811046" y="6512738"/>
            <a:ext cx="2342308" cy="276999"/>
          </a:xfrm>
          <a:prstGeom prst="rect">
            <a:avLst/>
          </a:prstGeom>
          <a:noFill/>
        </p:spPr>
        <p:txBody>
          <a:bodyPr wrap="none" rtlCol="0">
            <a:spAutoFit/>
          </a:bodyPr>
          <a:lstStyle/>
          <a:p>
            <a:r>
              <a:rPr kumimoji="1" lang="ja-JP" altLang="en-US" sz="1200" dirty="0"/>
              <a:t>出典：日本経済新聞　</a:t>
            </a:r>
            <a:r>
              <a:rPr kumimoji="1" lang="en-US" altLang="ja-JP" sz="1200" dirty="0"/>
              <a:t>2002/01/11</a:t>
            </a:r>
            <a:endParaRPr kumimoji="1" lang="ja-JP" altLang="en-US" sz="12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73" y="0"/>
            <a:ext cx="8479127" cy="6858000"/>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185" y="5453029"/>
            <a:ext cx="3335824" cy="1404971"/>
          </a:xfrm>
          <a:prstGeom prst="rect">
            <a:avLst/>
          </a:prstGeom>
        </p:spPr>
      </p:pic>
      <p:sp>
        <p:nvSpPr>
          <p:cNvPr id="11" name="テキスト ボックス 10"/>
          <p:cNvSpPr txBox="1"/>
          <p:nvPr/>
        </p:nvSpPr>
        <p:spPr>
          <a:xfrm>
            <a:off x="131473" y="6444476"/>
            <a:ext cx="2034531" cy="276999"/>
          </a:xfrm>
          <a:prstGeom prst="rect">
            <a:avLst/>
          </a:prstGeom>
          <a:noFill/>
        </p:spPr>
        <p:txBody>
          <a:bodyPr wrap="none" rtlCol="0">
            <a:spAutoFit/>
          </a:bodyPr>
          <a:lstStyle/>
          <a:p>
            <a:r>
              <a:rPr kumimoji="1" lang="ja-JP" altLang="en-US" sz="1200" dirty="0"/>
              <a:t>出典：読売新聞　</a:t>
            </a:r>
            <a:r>
              <a:rPr kumimoji="1" lang="en-US" altLang="ja-JP" sz="1200" dirty="0"/>
              <a:t>2007/12/14</a:t>
            </a:r>
            <a:endParaRPr kumimoji="1" lang="ja-JP" altLang="en-US" sz="1200" dirty="0"/>
          </a:p>
        </p:txBody>
      </p:sp>
    </p:spTree>
    <p:extLst>
      <p:ext uri="{BB962C8B-B14F-4D97-AF65-F5344CB8AC3E}">
        <p14:creationId xmlns:p14="http://schemas.microsoft.com/office/powerpoint/2010/main" val="137335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自動車のリコール制度</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21</a:t>
            </a:fld>
            <a:endParaRPr kumimoji="1" lang="ja-JP" altLang="en-US"/>
          </a:p>
        </p:txBody>
      </p:sp>
      <p:sp>
        <p:nvSpPr>
          <p:cNvPr id="4" name="テキスト ボックス 3"/>
          <p:cNvSpPr txBox="1"/>
          <p:nvPr/>
        </p:nvSpPr>
        <p:spPr>
          <a:xfrm>
            <a:off x="838200" y="1690688"/>
            <a:ext cx="5034566" cy="2246769"/>
          </a:xfrm>
          <a:prstGeom prst="rect">
            <a:avLst/>
          </a:prstGeom>
          <a:noFill/>
        </p:spPr>
        <p:txBody>
          <a:bodyPr wrap="square" rtlCol="0">
            <a:spAutoFit/>
          </a:bodyPr>
          <a:lstStyle/>
          <a:p>
            <a:r>
              <a:rPr lang="ja-JP" altLang="en-US" sz="2000" dirty="0"/>
              <a:t>リコール制度とは、設計・製造過程に問題があったために、安全・環境基準に適合していない（又は適合しなくなるおそれがある）自動車について、自動車メーカーが自らの判断により、国土交通大臣に事前届出を行った上で、対象車を回収し、無償で修理を行い、事故・トラブルを未然に防止する制度</a:t>
            </a:r>
            <a:endParaRPr kumimoji="1" lang="ja-JP" altLang="en-US" sz="2000" dirty="0"/>
          </a:p>
        </p:txBody>
      </p:sp>
      <p:sp>
        <p:nvSpPr>
          <p:cNvPr id="5" name="テキスト ボックス 4"/>
          <p:cNvSpPr txBox="1"/>
          <p:nvPr/>
        </p:nvSpPr>
        <p:spPr>
          <a:xfrm>
            <a:off x="6692343" y="766785"/>
            <a:ext cx="2100255" cy="400110"/>
          </a:xfrm>
          <a:prstGeom prst="rect">
            <a:avLst/>
          </a:prstGeom>
          <a:solidFill>
            <a:srgbClr val="FF0000"/>
          </a:solidFill>
        </p:spPr>
        <p:txBody>
          <a:bodyPr wrap="none" rtlCol="0">
            <a:spAutoFit/>
          </a:bodyPr>
          <a:lstStyle/>
          <a:p>
            <a:r>
              <a:rPr kumimoji="1" lang="ja-JP" altLang="en-US" sz="2000" b="1" dirty="0"/>
              <a:t>自動車メーカー等</a:t>
            </a:r>
          </a:p>
        </p:txBody>
      </p:sp>
      <p:sp>
        <p:nvSpPr>
          <p:cNvPr id="6" name="テキスト ボックス 5"/>
          <p:cNvSpPr txBox="1"/>
          <p:nvPr/>
        </p:nvSpPr>
        <p:spPr>
          <a:xfrm>
            <a:off x="9563967" y="772942"/>
            <a:ext cx="2130050" cy="400110"/>
          </a:xfrm>
          <a:prstGeom prst="rect">
            <a:avLst/>
          </a:prstGeom>
          <a:solidFill>
            <a:srgbClr val="00B0F0"/>
          </a:solidFill>
        </p:spPr>
        <p:txBody>
          <a:bodyPr wrap="square" rtlCol="0">
            <a:spAutoFit/>
          </a:bodyPr>
          <a:lstStyle/>
          <a:p>
            <a:pPr algn="ctr"/>
            <a:r>
              <a:rPr kumimoji="1" lang="ja-JP" altLang="en-US" sz="2000" b="1" dirty="0"/>
              <a:t>国土交通省</a:t>
            </a:r>
          </a:p>
        </p:txBody>
      </p:sp>
      <p:sp>
        <p:nvSpPr>
          <p:cNvPr id="7" name="テキスト ボックス 6"/>
          <p:cNvSpPr txBox="1"/>
          <p:nvPr/>
        </p:nvSpPr>
        <p:spPr>
          <a:xfrm>
            <a:off x="6692343" y="1292891"/>
            <a:ext cx="2100255" cy="369332"/>
          </a:xfrm>
          <a:prstGeom prst="rect">
            <a:avLst/>
          </a:prstGeom>
          <a:noFill/>
          <a:ln>
            <a:solidFill>
              <a:srgbClr val="FF0000"/>
            </a:solidFill>
          </a:ln>
        </p:spPr>
        <p:txBody>
          <a:bodyPr wrap="square" rtlCol="0">
            <a:spAutoFit/>
          </a:bodyPr>
          <a:lstStyle/>
          <a:p>
            <a:r>
              <a:rPr kumimoji="1" lang="ja-JP" altLang="en-US" dirty="0"/>
              <a:t>不具合情報の入手</a:t>
            </a:r>
          </a:p>
        </p:txBody>
      </p:sp>
      <p:sp>
        <p:nvSpPr>
          <p:cNvPr id="8" name="テキスト ボックス 7"/>
          <p:cNvSpPr txBox="1"/>
          <p:nvPr/>
        </p:nvSpPr>
        <p:spPr>
          <a:xfrm>
            <a:off x="9563967" y="1306282"/>
            <a:ext cx="2130050" cy="369332"/>
          </a:xfrm>
          <a:prstGeom prst="rect">
            <a:avLst/>
          </a:prstGeom>
          <a:noFill/>
          <a:ln>
            <a:solidFill>
              <a:srgbClr val="00B0F0"/>
            </a:solidFill>
          </a:ln>
        </p:spPr>
        <p:txBody>
          <a:bodyPr wrap="square" rtlCol="0">
            <a:spAutoFit/>
          </a:bodyPr>
          <a:lstStyle/>
          <a:p>
            <a:r>
              <a:rPr kumimoji="1" lang="ja-JP" altLang="en-US" dirty="0"/>
              <a:t>不具合情報の入手</a:t>
            </a:r>
          </a:p>
        </p:txBody>
      </p:sp>
      <p:sp>
        <p:nvSpPr>
          <p:cNvPr id="9" name="テキスト ボックス 8"/>
          <p:cNvSpPr txBox="1"/>
          <p:nvPr/>
        </p:nvSpPr>
        <p:spPr>
          <a:xfrm>
            <a:off x="6692343" y="2415765"/>
            <a:ext cx="2100255" cy="369332"/>
          </a:xfrm>
          <a:prstGeom prst="rect">
            <a:avLst/>
          </a:prstGeom>
          <a:noFill/>
          <a:ln>
            <a:solidFill>
              <a:srgbClr val="FF0000"/>
            </a:solidFill>
          </a:ln>
        </p:spPr>
        <p:txBody>
          <a:bodyPr wrap="square" rtlCol="0">
            <a:spAutoFit/>
          </a:bodyPr>
          <a:lstStyle/>
          <a:p>
            <a:r>
              <a:rPr kumimoji="1" lang="ja-JP" altLang="en-US" dirty="0"/>
              <a:t>　　調査・検討　　</a:t>
            </a:r>
          </a:p>
        </p:txBody>
      </p:sp>
      <p:sp>
        <p:nvSpPr>
          <p:cNvPr id="10" name="テキスト ボックス 9"/>
          <p:cNvSpPr txBox="1"/>
          <p:nvPr/>
        </p:nvSpPr>
        <p:spPr>
          <a:xfrm>
            <a:off x="9612175" y="2428388"/>
            <a:ext cx="2081842" cy="369332"/>
          </a:xfrm>
          <a:prstGeom prst="rect">
            <a:avLst/>
          </a:prstGeom>
          <a:noFill/>
          <a:ln>
            <a:solidFill>
              <a:srgbClr val="00B0F0"/>
            </a:solidFill>
          </a:ln>
        </p:spPr>
        <p:txBody>
          <a:bodyPr wrap="square" rtlCol="0">
            <a:spAutoFit/>
          </a:bodyPr>
          <a:lstStyle/>
          <a:p>
            <a:pPr algn="ctr"/>
            <a:r>
              <a:rPr kumimoji="1" lang="ja-JP" altLang="en-US" dirty="0"/>
              <a:t>分析・検討</a:t>
            </a:r>
          </a:p>
        </p:txBody>
      </p:sp>
      <p:sp>
        <p:nvSpPr>
          <p:cNvPr id="11" name="テキスト ボックス 10"/>
          <p:cNvSpPr txBox="1"/>
          <p:nvPr/>
        </p:nvSpPr>
        <p:spPr>
          <a:xfrm>
            <a:off x="6386145" y="3359606"/>
            <a:ext cx="5644494" cy="369332"/>
          </a:xfrm>
          <a:prstGeom prst="rect">
            <a:avLst/>
          </a:prstGeom>
          <a:noFill/>
          <a:ln>
            <a:solidFill>
              <a:srgbClr val="FF0000"/>
            </a:solidFill>
          </a:ln>
        </p:spPr>
        <p:txBody>
          <a:bodyPr wrap="none" rtlCol="0">
            <a:spAutoFit/>
          </a:bodyPr>
          <a:lstStyle/>
          <a:p>
            <a:pPr algn="ctr"/>
            <a:r>
              <a:rPr kumimoji="1" lang="ja-JP" altLang="en-US" dirty="0"/>
              <a:t>設計又は制作過程に起因する保安基準不適合の場合</a:t>
            </a:r>
          </a:p>
        </p:txBody>
      </p:sp>
      <p:sp>
        <p:nvSpPr>
          <p:cNvPr id="12" name="テキスト ボックス 11"/>
          <p:cNvSpPr txBox="1"/>
          <p:nvPr/>
        </p:nvSpPr>
        <p:spPr>
          <a:xfrm>
            <a:off x="6692343" y="4456463"/>
            <a:ext cx="2100255" cy="369332"/>
          </a:xfrm>
          <a:prstGeom prst="rect">
            <a:avLst/>
          </a:prstGeom>
          <a:noFill/>
          <a:ln>
            <a:solidFill>
              <a:srgbClr val="FF0000"/>
            </a:solidFill>
          </a:ln>
        </p:spPr>
        <p:txBody>
          <a:bodyPr wrap="square" rtlCol="0">
            <a:spAutoFit/>
          </a:bodyPr>
          <a:lstStyle/>
          <a:p>
            <a:pPr algn="ctr"/>
            <a:r>
              <a:rPr kumimoji="1" lang="ja-JP" altLang="en-US" dirty="0"/>
              <a:t>リコール実施決定</a:t>
            </a:r>
          </a:p>
        </p:txBody>
      </p:sp>
      <p:sp>
        <p:nvSpPr>
          <p:cNvPr id="13" name="テキスト ボックス 12"/>
          <p:cNvSpPr txBox="1"/>
          <p:nvPr/>
        </p:nvSpPr>
        <p:spPr>
          <a:xfrm>
            <a:off x="6692343" y="6095461"/>
            <a:ext cx="2100254" cy="369332"/>
          </a:xfrm>
          <a:prstGeom prst="rect">
            <a:avLst/>
          </a:prstGeom>
          <a:noFill/>
          <a:ln>
            <a:solidFill>
              <a:srgbClr val="FF0000"/>
            </a:solidFill>
          </a:ln>
        </p:spPr>
        <p:txBody>
          <a:bodyPr wrap="square" rtlCol="0">
            <a:spAutoFit/>
          </a:bodyPr>
          <a:lstStyle/>
          <a:p>
            <a:pPr algn="ctr"/>
            <a:r>
              <a:rPr kumimoji="1" lang="ja-JP" altLang="en-US" dirty="0"/>
              <a:t>改修実績の把握</a:t>
            </a:r>
          </a:p>
        </p:txBody>
      </p:sp>
      <p:sp>
        <p:nvSpPr>
          <p:cNvPr id="14" name="テキスト ボックス 13"/>
          <p:cNvSpPr txBox="1"/>
          <p:nvPr/>
        </p:nvSpPr>
        <p:spPr>
          <a:xfrm>
            <a:off x="9612176" y="5341155"/>
            <a:ext cx="2081842" cy="369332"/>
          </a:xfrm>
          <a:prstGeom prst="rect">
            <a:avLst/>
          </a:prstGeom>
          <a:noFill/>
          <a:ln>
            <a:solidFill>
              <a:srgbClr val="00B0F0"/>
            </a:solidFill>
          </a:ln>
        </p:spPr>
        <p:txBody>
          <a:bodyPr wrap="square" rtlCol="0">
            <a:spAutoFit/>
          </a:bodyPr>
          <a:lstStyle/>
          <a:p>
            <a:pPr algn="ctr"/>
            <a:r>
              <a:rPr kumimoji="1" lang="ja-JP" altLang="en-US" dirty="0"/>
              <a:t>公表</a:t>
            </a:r>
          </a:p>
        </p:txBody>
      </p:sp>
      <p:sp>
        <p:nvSpPr>
          <p:cNvPr id="15" name="テキスト ボックス 14"/>
          <p:cNvSpPr txBox="1"/>
          <p:nvPr/>
        </p:nvSpPr>
        <p:spPr>
          <a:xfrm>
            <a:off x="9563967" y="4456463"/>
            <a:ext cx="2377574" cy="369332"/>
          </a:xfrm>
          <a:prstGeom prst="rect">
            <a:avLst/>
          </a:prstGeom>
          <a:noFill/>
          <a:ln>
            <a:solidFill>
              <a:srgbClr val="00B0F0"/>
            </a:solidFill>
          </a:ln>
        </p:spPr>
        <p:txBody>
          <a:bodyPr wrap="none" rtlCol="0">
            <a:spAutoFit/>
          </a:bodyPr>
          <a:lstStyle/>
          <a:p>
            <a:r>
              <a:rPr kumimoji="1" lang="ja-JP" altLang="en-US" dirty="0"/>
              <a:t>対策の確認・届出受理</a:t>
            </a:r>
          </a:p>
        </p:txBody>
      </p:sp>
      <p:sp>
        <p:nvSpPr>
          <p:cNvPr id="16" name="テキスト ボックス 15"/>
          <p:cNvSpPr txBox="1"/>
          <p:nvPr/>
        </p:nvSpPr>
        <p:spPr>
          <a:xfrm>
            <a:off x="6692342" y="5335032"/>
            <a:ext cx="2100255" cy="369332"/>
          </a:xfrm>
          <a:prstGeom prst="rect">
            <a:avLst/>
          </a:prstGeom>
          <a:noFill/>
          <a:ln>
            <a:solidFill>
              <a:srgbClr val="FF0000"/>
            </a:solidFill>
          </a:ln>
        </p:spPr>
        <p:txBody>
          <a:bodyPr wrap="square" rtlCol="0">
            <a:spAutoFit/>
          </a:bodyPr>
          <a:lstStyle/>
          <a:p>
            <a:pPr algn="ctr"/>
            <a:r>
              <a:rPr kumimoji="1" lang="ja-JP" altLang="en-US" dirty="0"/>
              <a:t>リコール実施</a:t>
            </a:r>
          </a:p>
        </p:txBody>
      </p:sp>
      <p:sp>
        <p:nvSpPr>
          <p:cNvPr id="17" name="下矢印 16"/>
          <p:cNvSpPr/>
          <p:nvPr/>
        </p:nvSpPr>
        <p:spPr>
          <a:xfrm>
            <a:off x="7469746" y="1675614"/>
            <a:ext cx="360609" cy="74015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曲折矢印 17"/>
          <p:cNvSpPr/>
          <p:nvPr/>
        </p:nvSpPr>
        <p:spPr>
          <a:xfrm flipH="1" flipV="1">
            <a:off x="7830355" y="1740204"/>
            <a:ext cx="2756078" cy="524801"/>
          </a:xfrm>
          <a:prstGeom prst="bentArrow">
            <a:avLst>
              <a:gd name="adj1" fmla="val 25000"/>
              <a:gd name="adj2" fmla="val 25000"/>
              <a:gd name="adj3" fmla="val 50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テキスト ボックス 18"/>
          <p:cNvSpPr txBox="1"/>
          <p:nvPr/>
        </p:nvSpPr>
        <p:spPr>
          <a:xfrm>
            <a:off x="8250439" y="1694790"/>
            <a:ext cx="1915909" cy="369332"/>
          </a:xfrm>
          <a:prstGeom prst="rect">
            <a:avLst/>
          </a:prstGeom>
          <a:noFill/>
        </p:spPr>
        <p:txBody>
          <a:bodyPr wrap="none" rtlCol="0">
            <a:spAutoFit/>
          </a:bodyPr>
          <a:lstStyle/>
          <a:p>
            <a:r>
              <a:rPr kumimoji="1" lang="ja-JP" altLang="en-US" dirty="0"/>
              <a:t>調査・報告の指示</a:t>
            </a:r>
          </a:p>
        </p:txBody>
      </p:sp>
      <p:sp>
        <p:nvSpPr>
          <p:cNvPr id="20" name="下矢印 19"/>
          <p:cNvSpPr/>
          <p:nvPr/>
        </p:nvSpPr>
        <p:spPr>
          <a:xfrm rot="16200000">
            <a:off x="9028088" y="2345263"/>
            <a:ext cx="360609" cy="5598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a:off x="7480478" y="2780366"/>
            <a:ext cx="360609" cy="5598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a:off x="10472791" y="2797456"/>
            <a:ext cx="360609" cy="55984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7506482" y="3744523"/>
            <a:ext cx="360609" cy="67749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曲折矢印 23"/>
          <p:cNvSpPr/>
          <p:nvPr/>
        </p:nvSpPr>
        <p:spPr>
          <a:xfrm flipH="1" flipV="1">
            <a:off x="7918357" y="3783367"/>
            <a:ext cx="2756078" cy="569196"/>
          </a:xfrm>
          <a:prstGeom prst="bentArrow">
            <a:avLst>
              <a:gd name="adj1" fmla="val 25000"/>
              <a:gd name="adj2" fmla="val 25000"/>
              <a:gd name="adj3" fmla="val 50000"/>
              <a:gd name="adj4" fmla="val 437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5" name="下矢印 24"/>
          <p:cNvSpPr/>
          <p:nvPr/>
        </p:nvSpPr>
        <p:spPr>
          <a:xfrm>
            <a:off x="7523304" y="4882004"/>
            <a:ext cx="360609" cy="4226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10494130" y="4882004"/>
            <a:ext cx="360609" cy="43485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rot="16200000">
            <a:off x="9000180" y="4338292"/>
            <a:ext cx="360609" cy="5598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7506481" y="5743035"/>
            <a:ext cx="360609" cy="35242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rot="16200000">
            <a:off x="9000179" y="5979316"/>
            <a:ext cx="360609" cy="5598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8885226" y="2733196"/>
            <a:ext cx="646331" cy="369332"/>
          </a:xfrm>
          <a:prstGeom prst="rect">
            <a:avLst/>
          </a:prstGeom>
          <a:noFill/>
        </p:spPr>
        <p:txBody>
          <a:bodyPr wrap="none" rtlCol="0">
            <a:spAutoFit/>
          </a:bodyPr>
          <a:lstStyle/>
          <a:p>
            <a:r>
              <a:rPr kumimoji="1" lang="ja-JP" altLang="en-US" dirty="0"/>
              <a:t>報告</a:t>
            </a:r>
          </a:p>
        </p:txBody>
      </p:sp>
      <p:sp>
        <p:nvSpPr>
          <p:cNvPr id="31" name="テキスト ボックス 30"/>
          <p:cNvSpPr txBox="1"/>
          <p:nvPr/>
        </p:nvSpPr>
        <p:spPr>
          <a:xfrm>
            <a:off x="8865856" y="4736482"/>
            <a:ext cx="646331" cy="369332"/>
          </a:xfrm>
          <a:prstGeom prst="rect">
            <a:avLst/>
          </a:prstGeom>
          <a:noFill/>
        </p:spPr>
        <p:txBody>
          <a:bodyPr wrap="none" rtlCol="0">
            <a:spAutoFit/>
          </a:bodyPr>
          <a:lstStyle/>
          <a:p>
            <a:r>
              <a:rPr kumimoji="1" lang="ja-JP" altLang="en-US" dirty="0"/>
              <a:t>届出</a:t>
            </a:r>
          </a:p>
        </p:txBody>
      </p:sp>
      <p:sp>
        <p:nvSpPr>
          <p:cNvPr id="32" name="テキスト ボックス 31"/>
          <p:cNvSpPr txBox="1"/>
          <p:nvPr/>
        </p:nvSpPr>
        <p:spPr>
          <a:xfrm>
            <a:off x="8977559" y="6415149"/>
            <a:ext cx="1107996" cy="369332"/>
          </a:xfrm>
          <a:prstGeom prst="rect">
            <a:avLst/>
          </a:prstGeom>
          <a:noFill/>
        </p:spPr>
        <p:txBody>
          <a:bodyPr wrap="none" rtlCol="0">
            <a:spAutoFit/>
          </a:bodyPr>
          <a:lstStyle/>
          <a:p>
            <a:r>
              <a:rPr kumimoji="1" lang="ja-JP" altLang="en-US" dirty="0"/>
              <a:t>定期報告</a:t>
            </a:r>
          </a:p>
        </p:txBody>
      </p:sp>
      <p:sp>
        <p:nvSpPr>
          <p:cNvPr id="33" name="テキスト ボックス 32"/>
          <p:cNvSpPr txBox="1"/>
          <p:nvPr/>
        </p:nvSpPr>
        <p:spPr>
          <a:xfrm>
            <a:off x="1278720" y="3978600"/>
            <a:ext cx="4719562" cy="923330"/>
          </a:xfrm>
          <a:prstGeom prst="rect">
            <a:avLst/>
          </a:prstGeom>
          <a:noFill/>
        </p:spPr>
        <p:txBody>
          <a:bodyPr wrap="none" rtlCol="0">
            <a:spAutoFit/>
          </a:bodyPr>
          <a:lstStyle/>
          <a:p>
            <a:r>
              <a:rPr lang="ja-JP" altLang="en-US" dirty="0"/>
              <a:t>リコール：</a:t>
            </a:r>
            <a:r>
              <a:rPr lang="en-US" altLang="ja-JP" dirty="0"/>
              <a:t>	</a:t>
            </a:r>
            <a:r>
              <a:rPr lang="ja-JP" altLang="en-US" dirty="0"/>
              <a:t>　　　 基準不適合</a:t>
            </a:r>
          </a:p>
          <a:p>
            <a:r>
              <a:rPr lang="ja-JP" altLang="en-US" dirty="0"/>
              <a:t>改善対策：　</a:t>
            </a:r>
            <a:r>
              <a:rPr lang="en-US" altLang="ja-JP" dirty="0"/>
              <a:t>	</a:t>
            </a:r>
            <a:r>
              <a:rPr lang="ja-JP" altLang="en-US" dirty="0"/>
              <a:t>　　　 基準不適合ではない。</a:t>
            </a:r>
          </a:p>
          <a:p>
            <a:r>
              <a:rPr lang="ja-JP" altLang="en-US" dirty="0"/>
              <a:t>サービスキャンペーン：　品質改善のため</a:t>
            </a:r>
            <a:endParaRPr kumimoji="1" lang="ja-JP" altLang="en-US" dirty="0"/>
          </a:p>
        </p:txBody>
      </p:sp>
      <p:sp>
        <p:nvSpPr>
          <p:cNvPr id="34" name="テキスト ボックス 33"/>
          <p:cNvSpPr txBox="1"/>
          <p:nvPr/>
        </p:nvSpPr>
        <p:spPr>
          <a:xfrm>
            <a:off x="8898272" y="3768476"/>
            <a:ext cx="646331" cy="369332"/>
          </a:xfrm>
          <a:prstGeom prst="rect">
            <a:avLst/>
          </a:prstGeom>
          <a:noFill/>
        </p:spPr>
        <p:txBody>
          <a:bodyPr wrap="none" rtlCol="0">
            <a:spAutoFit/>
          </a:bodyPr>
          <a:lstStyle/>
          <a:p>
            <a:r>
              <a:rPr kumimoji="1" lang="ja-JP" altLang="en-US" dirty="0"/>
              <a:t>指導</a:t>
            </a:r>
          </a:p>
        </p:txBody>
      </p:sp>
      <p:sp>
        <p:nvSpPr>
          <p:cNvPr id="35" name="テキスト ボックス 34"/>
          <p:cNvSpPr txBox="1"/>
          <p:nvPr/>
        </p:nvSpPr>
        <p:spPr>
          <a:xfrm>
            <a:off x="838532" y="5535616"/>
            <a:ext cx="5034231" cy="923330"/>
          </a:xfrm>
          <a:prstGeom prst="rect">
            <a:avLst/>
          </a:prstGeom>
          <a:noFill/>
        </p:spPr>
        <p:txBody>
          <a:bodyPr wrap="square" rtlCol="0">
            <a:spAutoFit/>
          </a:bodyPr>
          <a:lstStyle/>
          <a:p>
            <a:r>
              <a:rPr kumimoji="1" lang="ja-JP" altLang="en-US" dirty="0"/>
              <a:t>虚偽報告、リコールの届出義務違反、リコール命令に従わない場合には、罰則（懲役１年以下、罰金３００万円以下、法人罰金２億円以下</a:t>
            </a:r>
          </a:p>
        </p:txBody>
      </p:sp>
      <p:sp>
        <p:nvSpPr>
          <p:cNvPr id="36" name="テキスト ボックス 35"/>
          <p:cNvSpPr txBox="1"/>
          <p:nvPr/>
        </p:nvSpPr>
        <p:spPr>
          <a:xfrm>
            <a:off x="10628992" y="6217850"/>
            <a:ext cx="1515158" cy="276999"/>
          </a:xfrm>
          <a:prstGeom prst="rect">
            <a:avLst/>
          </a:prstGeom>
          <a:noFill/>
        </p:spPr>
        <p:txBody>
          <a:bodyPr wrap="none" rtlCol="0">
            <a:spAutoFit/>
          </a:bodyPr>
          <a:lstStyle/>
          <a:p>
            <a:r>
              <a:rPr kumimoji="1" lang="ja-JP" altLang="en-US" sz="1200" dirty="0"/>
              <a:t>出典：国土交通省</a:t>
            </a:r>
            <a:r>
              <a:rPr kumimoji="1" lang="en-US" altLang="ja-JP" sz="1200" dirty="0"/>
              <a:t>HP</a:t>
            </a:r>
            <a:endParaRPr kumimoji="1" lang="ja-JP" altLang="en-US" sz="1200" dirty="0"/>
          </a:p>
        </p:txBody>
      </p:sp>
    </p:spTree>
    <p:extLst>
      <p:ext uri="{BB962C8B-B14F-4D97-AF65-F5344CB8AC3E}">
        <p14:creationId xmlns:p14="http://schemas.microsoft.com/office/powerpoint/2010/main" val="173035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トラックのハブ</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22</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523" y="2525655"/>
            <a:ext cx="4037552" cy="2900308"/>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043" y="2213721"/>
            <a:ext cx="2873929" cy="3290649"/>
          </a:xfrm>
          <a:prstGeom prst="rect">
            <a:avLst/>
          </a:prstGeom>
        </p:spPr>
      </p:pic>
      <p:sp>
        <p:nvSpPr>
          <p:cNvPr id="7" name="テキスト ボックス 6"/>
          <p:cNvSpPr txBox="1"/>
          <p:nvPr/>
        </p:nvSpPr>
        <p:spPr>
          <a:xfrm>
            <a:off x="10089675" y="5190322"/>
            <a:ext cx="1903085" cy="276999"/>
          </a:xfrm>
          <a:prstGeom prst="rect">
            <a:avLst/>
          </a:prstGeom>
          <a:noFill/>
        </p:spPr>
        <p:txBody>
          <a:bodyPr wrap="none" rtlCol="0">
            <a:spAutoFit/>
          </a:bodyPr>
          <a:lstStyle/>
          <a:p>
            <a:r>
              <a:rPr kumimoji="1" lang="ja-JP" altLang="en-US" sz="1200" dirty="0"/>
              <a:t>出典：失敗学会、失敗百選</a:t>
            </a:r>
          </a:p>
        </p:txBody>
      </p:sp>
      <p:sp>
        <p:nvSpPr>
          <p:cNvPr id="8" name="角丸四角形 7"/>
          <p:cNvSpPr/>
          <p:nvPr/>
        </p:nvSpPr>
        <p:spPr>
          <a:xfrm>
            <a:off x="2894202" y="5150840"/>
            <a:ext cx="536895" cy="3559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7970939" y="5217887"/>
            <a:ext cx="536895" cy="3559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200325" y="1436354"/>
            <a:ext cx="10443593" cy="707886"/>
          </a:xfrm>
          <a:prstGeom prst="rect">
            <a:avLst/>
          </a:prstGeom>
        </p:spPr>
        <p:txBody>
          <a:bodyPr wrap="square">
            <a:spAutoFit/>
          </a:bodyPr>
          <a:lstStyle/>
          <a:p>
            <a:r>
              <a:rPr lang="ja-JP" altLang="en-US" sz="2000" dirty="0"/>
              <a:t>廃車にするまで破損しないという意味で，「一生もの」と呼び習わされてきており，破損することが基本的に想定されていない重要保安部品であって，車検等の点検対象項目にはされていない</a:t>
            </a:r>
          </a:p>
        </p:txBody>
      </p:sp>
      <p:sp>
        <p:nvSpPr>
          <p:cNvPr id="11" name="テキスト ボックス 10"/>
          <p:cNvSpPr txBox="1"/>
          <p:nvPr/>
        </p:nvSpPr>
        <p:spPr>
          <a:xfrm>
            <a:off x="9258175" y="2115651"/>
            <a:ext cx="2747868" cy="276999"/>
          </a:xfrm>
          <a:prstGeom prst="rect">
            <a:avLst/>
          </a:prstGeom>
          <a:noFill/>
        </p:spPr>
        <p:txBody>
          <a:bodyPr wrap="none" rtlCol="0">
            <a:spAutoFit/>
          </a:bodyPr>
          <a:lstStyle/>
          <a:p>
            <a:r>
              <a:rPr kumimoji="1" lang="ja-JP" altLang="en-US" sz="1200" dirty="0"/>
              <a:t>出典：最高裁判所判例、平成</a:t>
            </a:r>
            <a:r>
              <a:rPr lang="en-US" altLang="ja-JP" sz="1200" dirty="0"/>
              <a:t>21</a:t>
            </a:r>
            <a:r>
              <a:rPr lang="ja-JP" altLang="en-US" sz="1200" dirty="0"/>
              <a:t>（あ）</a:t>
            </a:r>
            <a:r>
              <a:rPr lang="en-US" altLang="ja-JP" sz="1200" dirty="0"/>
              <a:t>359</a:t>
            </a:r>
          </a:p>
        </p:txBody>
      </p:sp>
      <p:sp>
        <p:nvSpPr>
          <p:cNvPr id="12" name="正方形/長方形 11"/>
          <p:cNvSpPr/>
          <p:nvPr/>
        </p:nvSpPr>
        <p:spPr>
          <a:xfrm>
            <a:off x="838200" y="5575043"/>
            <a:ext cx="9420837" cy="1200329"/>
          </a:xfrm>
          <a:prstGeom prst="rect">
            <a:avLst/>
          </a:prstGeom>
        </p:spPr>
        <p:txBody>
          <a:bodyPr wrap="square">
            <a:spAutoFit/>
          </a:bodyPr>
          <a:lstStyle/>
          <a:p>
            <a:r>
              <a:rPr lang="ja-JP" altLang="en-US" dirty="0"/>
              <a:t>平成２年６月施行の三菱自動車工業社内規定には，ハブ一般につき強度耐久性の評価試験方法として実走行実働応力試験が定められていたが，同規定の施行前に開発されたＡハブからＣハブだけでなく，同規定の施行後に開発されたＤハブについても，開発当時にこの実走行実働応力試験が実施されておらず，その強度は，客観的データに基づいて確かめられてはいなかった。</a:t>
            </a:r>
          </a:p>
        </p:txBody>
      </p:sp>
    </p:spTree>
    <p:extLst>
      <p:ext uri="{BB962C8B-B14F-4D97-AF65-F5344CB8AC3E}">
        <p14:creationId xmlns:p14="http://schemas.microsoft.com/office/powerpoint/2010/main" val="151909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２００４年リコール隠し（１）</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23</a:t>
            </a:fld>
            <a:endParaRPr kumimoji="1" lang="ja-JP" altLang="en-US"/>
          </a:p>
        </p:txBody>
      </p:sp>
      <p:sp>
        <p:nvSpPr>
          <p:cNvPr id="4" name="テキスト ボックス 3"/>
          <p:cNvSpPr txBox="1"/>
          <p:nvPr/>
        </p:nvSpPr>
        <p:spPr>
          <a:xfrm>
            <a:off x="838200" y="1471386"/>
            <a:ext cx="11099333" cy="3970318"/>
          </a:xfrm>
          <a:prstGeom prst="rect">
            <a:avLst/>
          </a:prstGeom>
          <a:noFill/>
        </p:spPr>
        <p:txBody>
          <a:bodyPr wrap="square" rtlCol="0">
            <a:spAutoFit/>
          </a:bodyPr>
          <a:lstStyle/>
          <a:p>
            <a:r>
              <a:rPr kumimoji="1" lang="ja-JP" altLang="en-US" sz="2400" dirty="0"/>
              <a:t>品質保証部門</a:t>
            </a:r>
            <a:endParaRPr kumimoji="1" lang="en-US" altLang="ja-JP" sz="2400" dirty="0"/>
          </a:p>
          <a:p>
            <a:r>
              <a:rPr kumimoji="1" lang="ja-JP" altLang="en-US" sz="2000" dirty="0"/>
              <a:t>　　部長　</a:t>
            </a:r>
            <a:r>
              <a:rPr kumimoji="1" lang="en-US" altLang="ja-JP" sz="2000" dirty="0"/>
              <a:t>					</a:t>
            </a:r>
            <a:r>
              <a:rPr kumimoji="1" lang="ja-JP" altLang="en-US" sz="2000" dirty="0"/>
              <a:t>被告人　Ｘ</a:t>
            </a:r>
            <a:endParaRPr kumimoji="1" lang="en-US" altLang="ja-JP" sz="2000" dirty="0"/>
          </a:p>
          <a:p>
            <a:r>
              <a:rPr kumimoji="1" lang="ja-JP" altLang="en-US" sz="2000" dirty="0"/>
              <a:t>　　グループ長（バスのボデー・シャシー担当）　</a:t>
            </a:r>
            <a:r>
              <a:rPr kumimoji="1" lang="en-US" altLang="ja-JP" sz="2000" dirty="0"/>
              <a:t>	</a:t>
            </a:r>
            <a:r>
              <a:rPr kumimoji="1" lang="ja-JP" altLang="en-US" sz="2000" dirty="0"/>
              <a:t>被告人　Ｙ</a:t>
            </a:r>
            <a:endParaRPr kumimoji="1" lang="en-US" altLang="ja-JP" sz="2000" dirty="0"/>
          </a:p>
          <a:p>
            <a:endParaRPr lang="en-US" altLang="ja-JP" sz="2400" dirty="0"/>
          </a:p>
          <a:p>
            <a:r>
              <a:rPr lang="ja-JP" altLang="en-US" sz="2400" dirty="0"/>
              <a:t>山秀事故（１９９２年６月２１日）</a:t>
            </a:r>
            <a:endParaRPr lang="en-US" altLang="ja-JP" sz="2400" dirty="0"/>
          </a:p>
          <a:p>
            <a:pPr marL="342900" indent="-342900">
              <a:buFont typeface="Arial" panose="020B0604020202020204" pitchFamily="34" charset="0"/>
              <a:buChar char="•"/>
            </a:pPr>
            <a:r>
              <a:rPr lang="ja-JP" altLang="en-US" sz="2000" dirty="0"/>
              <a:t>トラックの左前輪のハブ（Ｂハブ）が走行中に輪切り破損し，左前輪タイヤがタイヤホイール，ブレーキドラムごと脱落</a:t>
            </a:r>
            <a:endParaRPr lang="en-US" altLang="ja-JP" sz="2000" dirty="0"/>
          </a:p>
          <a:p>
            <a:pPr marL="342900" indent="-342900">
              <a:buFont typeface="Arial" panose="020B0604020202020204" pitchFamily="34" charset="0"/>
              <a:buChar char="•"/>
            </a:pPr>
            <a:r>
              <a:rPr lang="ja-JP" altLang="en-US" sz="2000" dirty="0"/>
              <a:t>グループ長Ｙが、重要度区分を最重要のＳ１（安全特別情報）と分類。</a:t>
            </a:r>
            <a:r>
              <a:rPr lang="ja-JP" altLang="en-US" sz="2000" dirty="0">
                <a:solidFill>
                  <a:srgbClr val="FF0000"/>
                </a:solidFill>
              </a:rPr>
              <a:t>秘匿情報</a:t>
            </a:r>
            <a:r>
              <a:rPr lang="ja-JP" altLang="en-US" sz="2000" dirty="0"/>
              <a:t>に</a:t>
            </a:r>
            <a:endParaRPr lang="en-US" altLang="ja-JP" sz="2000" dirty="0"/>
          </a:p>
          <a:p>
            <a:pPr marL="342900" indent="-342900">
              <a:buFont typeface="Arial" panose="020B0604020202020204" pitchFamily="34" charset="0"/>
              <a:buChar char="•"/>
            </a:pPr>
            <a:r>
              <a:rPr lang="ja-JP" altLang="en-US" sz="2000" dirty="0"/>
              <a:t>クレーム対策会議が開催され，並行してハブの強度に関する調査も行われたが，事故後１年が経過するに至り，ハブの輪切り破損の原因について</a:t>
            </a:r>
            <a:r>
              <a:rPr lang="ja-JP" altLang="en-US" sz="2000" dirty="0">
                <a:solidFill>
                  <a:srgbClr val="FF0000"/>
                </a:solidFill>
              </a:rPr>
              <a:t>結論を出さない</a:t>
            </a:r>
            <a:r>
              <a:rPr lang="ja-JP" altLang="en-US" sz="2000" dirty="0"/>
              <a:t>まま同会議が終了</a:t>
            </a:r>
            <a:endParaRPr lang="en-US" altLang="ja-JP" sz="2000" dirty="0"/>
          </a:p>
          <a:p>
            <a:pPr marL="342900" indent="-342900">
              <a:buFont typeface="Arial" panose="020B0604020202020204" pitchFamily="34" charset="0"/>
              <a:buChar char="•"/>
            </a:pPr>
            <a:r>
              <a:rPr lang="ja-JP" altLang="en-US" sz="2000" dirty="0"/>
              <a:t>ハブの輪切り破損の原因はハブの摩耗にあり，摩耗の原因は使用者側の整備不良等にあるとする設計開発部門が唱えた一つの</a:t>
            </a:r>
            <a:r>
              <a:rPr lang="ja-JP" altLang="en-US" sz="2000" dirty="0">
                <a:solidFill>
                  <a:srgbClr val="FF0000"/>
                </a:solidFill>
              </a:rPr>
              <a:t>仮説（摩耗原因説）に従って社内処理</a:t>
            </a:r>
            <a:endParaRPr kumimoji="1" lang="ja-JP" altLang="en-US" sz="2000" dirty="0">
              <a:solidFill>
                <a:srgbClr val="FF0000"/>
              </a:solidFill>
            </a:endParaRPr>
          </a:p>
        </p:txBody>
      </p:sp>
      <p:sp>
        <p:nvSpPr>
          <p:cNvPr id="5" name="テキスト ボックス 4"/>
          <p:cNvSpPr txBox="1"/>
          <p:nvPr/>
        </p:nvSpPr>
        <p:spPr>
          <a:xfrm>
            <a:off x="1241571" y="5521146"/>
            <a:ext cx="5428089" cy="1200329"/>
          </a:xfrm>
          <a:prstGeom prst="rect">
            <a:avLst/>
          </a:prstGeom>
          <a:noFill/>
        </p:spPr>
        <p:txBody>
          <a:bodyPr wrap="none" rtlCol="0">
            <a:spAutoFit/>
          </a:bodyPr>
          <a:lstStyle/>
          <a:p>
            <a:r>
              <a:rPr kumimoji="1" lang="ja-JP" altLang="en-US" sz="2400" dirty="0">
                <a:solidFill>
                  <a:srgbClr val="0070C0"/>
                </a:solidFill>
              </a:rPr>
              <a:t>Ｄｉｓｃｕｓｓｉｏｎ：</a:t>
            </a:r>
            <a:r>
              <a:rPr kumimoji="1" lang="en-US" altLang="ja-JP" sz="2400" dirty="0">
                <a:solidFill>
                  <a:srgbClr val="0070C0"/>
                </a:solidFill>
              </a:rPr>
              <a:t>	</a:t>
            </a:r>
            <a:r>
              <a:rPr kumimoji="1" lang="ja-JP" altLang="en-US" sz="2400" dirty="0">
                <a:solidFill>
                  <a:srgbClr val="0070C0"/>
                </a:solidFill>
              </a:rPr>
              <a:t>①なぜ、秘匿情報に？</a:t>
            </a:r>
            <a:endParaRPr kumimoji="1" lang="en-US" altLang="ja-JP" sz="2400" dirty="0">
              <a:solidFill>
                <a:srgbClr val="0070C0"/>
              </a:solidFill>
            </a:endParaRPr>
          </a:p>
          <a:p>
            <a:r>
              <a:rPr kumimoji="1" lang="en-US" altLang="ja-JP" sz="2400" dirty="0">
                <a:solidFill>
                  <a:srgbClr val="0070C0"/>
                </a:solidFill>
              </a:rPr>
              <a:t>		</a:t>
            </a:r>
            <a:r>
              <a:rPr kumimoji="1" lang="ja-JP" altLang="en-US" sz="2400" dirty="0">
                <a:solidFill>
                  <a:srgbClr val="0070C0"/>
                </a:solidFill>
              </a:rPr>
              <a:t>②なぜ、結論を出さない？</a:t>
            </a:r>
            <a:endParaRPr kumimoji="1" lang="en-US" altLang="ja-JP" sz="2400" dirty="0">
              <a:solidFill>
                <a:srgbClr val="0070C0"/>
              </a:solidFill>
            </a:endParaRPr>
          </a:p>
          <a:p>
            <a:r>
              <a:rPr lang="en-US" altLang="ja-JP" sz="2400" dirty="0">
                <a:solidFill>
                  <a:srgbClr val="0070C0"/>
                </a:solidFill>
              </a:rPr>
              <a:t>		</a:t>
            </a:r>
            <a:r>
              <a:rPr lang="ja-JP" altLang="en-US" sz="2400" dirty="0">
                <a:solidFill>
                  <a:srgbClr val="0070C0"/>
                </a:solidFill>
              </a:rPr>
              <a:t>③なぜ、仮説に頼った？</a:t>
            </a:r>
            <a:endParaRPr kumimoji="1" lang="ja-JP" altLang="en-US" sz="2400" dirty="0">
              <a:solidFill>
                <a:srgbClr val="0070C0"/>
              </a:solidFill>
            </a:endParaRPr>
          </a:p>
        </p:txBody>
      </p:sp>
    </p:spTree>
    <p:extLst>
      <p:ext uri="{BB962C8B-B14F-4D97-AF65-F5344CB8AC3E}">
        <p14:creationId xmlns:p14="http://schemas.microsoft.com/office/powerpoint/2010/main" val="155093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２００４年リコール隠し（２）</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24</a:t>
            </a:fld>
            <a:endParaRPr kumimoji="1" lang="ja-JP" altLang="en-US"/>
          </a:p>
        </p:txBody>
      </p:sp>
      <p:sp>
        <p:nvSpPr>
          <p:cNvPr id="4" name="テキスト ボックス 3"/>
          <p:cNvSpPr txBox="1"/>
          <p:nvPr/>
        </p:nvSpPr>
        <p:spPr>
          <a:xfrm>
            <a:off x="838200" y="1690688"/>
            <a:ext cx="10939943" cy="3970318"/>
          </a:xfrm>
          <a:prstGeom prst="rect">
            <a:avLst/>
          </a:prstGeom>
          <a:noFill/>
        </p:spPr>
        <p:txBody>
          <a:bodyPr wrap="square" rtlCol="0">
            <a:spAutoFit/>
          </a:bodyPr>
          <a:lstStyle/>
          <a:p>
            <a:r>
              <a:rPr lang="ja-JP" altLang="en-US" sz="2400" dirty="0"/>
              <a:t>金八事故（１９９４年６月２１日）</a:t>
            </a:r>
            <a:endParaRPr lang="en-US" altLang="ja-JP" sz="2400" dirty="0"/>
          </a:p>
          <a:p>
            <a:pPr marL="285750" indent="-285750">
              <a:buFont typeface="Arial" panose="020B0604020202020204" pitchFamily="34" charset="0"/>
              <a:buChar char="•"/>
            </a:pPr>
            <a:r>
              <a:rPr lang="ja-JP" altLang="en-US" sz="2000" dirty="0"/>
              <a:t>トラックの右前輪のハブ（Ａハブ）が走行中に輪切り破損</a:t>
            </a:r>
            <a:endParaRPr lang="en-US" altLang="ja-JP" sz="2000" dirty="0"/>
          </a:p>
          <a:p>
            <a:pPr marL="285750" indent="-285750">
              <a:buFont typeface="Arial" panose="020B0604020202020204" pitchFamily="34" charset="0"/>
              <a:buChar char="•"/>
            </a:pPr>
            <a:r>
              <a:rPr lang="ja-JP" altLang="en-US" sz="2000" dirty="0"/>
              <a:t>ハブの摩耗量が「０．０５～０．１０㎜」にすぎない</a:t>
            </a:r>
            <a:endParaRPr lang="en-US" altLang="ja-JP" sz="2000" dirty="0"/>
          </a:p>
          <a:p>
            <a:pPr marL="285750" indent="-285750">
              <a:buFont typeface="Arial" panose="020B0604020202020204" pitchFamily="34" charset="0"/>
              <a:buChar char="•"/>
            </a:pPr>
            <a:r>
              <a:rPr lang="ja-JP" altLang="en-US" sz="2000" dirty="0"/>
              <a:t>関係会議の開催やハブの強度に関する</a:t>
            </a:r>
            <a:r>
              <a:rPr lang="ja-JP" altLang="en-US" sz="2000" dirty="0">
                <a:solidFill>
                  <a:srgbClr val="FF0000"/>
                </a:solidFill>
              </a:rPr>
              <a:t>調査が行われないまま従前どおり</a:t>
            </a:r>
            <a:r>
              <a:rPr lang="ja-JP" altLang="en-US" sz="2000" dirty="0"/>
              <a:t>摩耗原因説に従った社内処理がされ，リコール等の改善措置は実施されず，事故関連の情報も秘匿情報</a:t>
            </a:r>
            <a:endParaRPr lang="en-US" altLang="ja-JP" sz="2000" dirty="0"/>
          </a:p>
          <a:p>
            <a:endParaRPr kumimoji="1" lang="en-US" altLang="ja-JP" sz="2400" dirty="0"/>
          </a:p>
          <a:p>
            <a:r>
              <a:rPr lang="ja-JP" altLang="en-US" sz="2400" dirty="0"/>
              <a:t>中国ＪＲバス事故（ １９９９年６月２７日、１６件目のハブの輪切り破損事故）</a:t>
            </a:r>
            <a:endParaRPr lang="en-US" altLang="ja-JP" sz="2400" dirty="0"/>
          </a:p>
          <a:p>
            <a:pPr marL="342900" indent="-342900">
              <a:buFont typeface="Arial" panose="020B0604020202020204" pitchFamily="34" charset="0"/>
              <a:buChar char="•"/>
            </a:pPr>
            <a:r>
              <a:rPr lang="ja-JP" altLang="en-US" sz="2000" dirty="0"/>
              <a:t>バスに装備された右前輪のハブ（Ｄハブ）が走行中に輪切り破損</a:t>
            </a:r>
            <a:endParaRPr lang="en-US" altLang="ja-JP" sz="2000" dirty="0"/>
          </a:p>
          <a:p>
            <a:pPr marL="342900" indent="-342900">
              <a:buFont typeface="Arial" panose="020B0604020202020204" pitchFamily="34" charset="0"/>
              <a:buChar char="•"/>
            </a:pPr>
            <a:r>
              <a:rPr lang="ja-JP" altLang="en-US" sz="2000" dirty="0"/>
              <a:t>発生原因につき突き詰めた</a:t>
            </a:r>
            <a:r>
              <a:rPr lang="ja-JP" altLang="en-US" sz="2000" dirty="0">
                <a:solidFill>
                  <a:srgbClr val="FF0000"/>
                </a:solidFill>
              </a:rPr>
              <a:t>調査を行わずに摩耗原因説に</a:t>
            </a:r>
            <a:r>
              <a:rPr lang="ja-JP" altLang="en-US" sz="2000" dirty="0"/>
              <a:t>従った処理</a:t>
            </a:r>
            <a:endParaRPr lang="en-US" altLang="ja-JP" sz="2000" dirty="0"/>
          </a:p>
          <a:p>
            <a:pPr marL="342900" indent="-342900">
              <a:buFont typeface="Arial" panose="020B0604020202020204" pitchFamily="34" charset="0"/>
              <a:buChar char="•"/>
            </a:pPr>
            <a:r>
              <a:rPr lang="ja-JP" altLang="en-US" sz="2000" dirty="0"/>
              <a:t>他に同種不具合の発生はなく多発性はないので処置は不要と判断するなどという内容を盛り込んだ報告書を運輸省に提出</a:t>
            </a:r>
            <a:endParaRPr lang="en-US" altLang="ja-JP" sz="2000" dirty="0"/>
          </a:p>
          <a:p>
            <a:pPr marL="342900" indent="-342900">
              <a:buFont typeface="Arial" panose="020B0604020202020204" pitchFamily="34" charset="0"/>
              <a:buChar char="•"/>
            </a:pPr>
            <a:r>
              <a:rPr lang="ja-JP" altLang="en-US" sz="2000" dirty="0"/>
              <a:t>Ｄハブを装備した車両についてリコール等の改善措置を実施せず</a:t>
            </a:r>
            <a:endParaRPr kumimoji="1" lang="ja-JP" altLang="en-US" sz="2000" dirty="0"/>
          </a:p>
        </p:txBody>
      </p:sp>
      <p:sp>
        <p:nvSpPr>
          <p:cNvPr id="5" name="テキスト ボックス 4"/>
          <p:cNvSpPr txBox="1"/>
          <p:nvPr/>
        </p:nvSpPr>
        <p:spPr>
          <a:xfrm>
            <a:off x="838200" y="6006517"/>
            <a:ext cx="5341527" cy="461665"/>
          </a:xfrm>
          <a:prstGeom prst="rect">
            <a:avLst/>
          </a:prstGeom>
          <a:noFill/>
        </p:spPr>
        <p:txBody>
          <a:bodyPr wrap="none" rtlCol="0">
            <a:spAutoFit/>
          </a:bodyPr>
          <a:lstStyle/>
          <a:p>
            <a:r>
              <a:rPr kumimoji="1" lang="ja-JP" altLang="en-US" sz="2400" dirty="0">
                <a:solidFill>
                  <a:srgbClr val="0070C0"/>
                </a:solidFill>
              </a:rPr>
              <a:t>Ｄｉｓｃｕｓｓｉｏｎ：　なぜ、隠し続けたのか？</a:t>
            </a:r>
          </a:p>
        </p:txBody>
      </p:sp>
    </p:spTree>
    <p:extLst>
      <p:ext uri="{BB962C8B-B14F-4D97-AF65-F5344CB8AC3E}">
        <p14:creationId xmlns:p14="http://schemas.microsoft.com/office/powerpoint/2010/main" val="3220166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２００４年リコール隠し（３）</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25</a:t>
            </a:fld>
            <a:endParaRPr kumimoji="1" lang="ja-JP" altLang="en-US"/>
          </a:p>
        </p:txBody>
      </p:sp>
      <p:sp>
        <p:nvSpPr>
          <p:cNvPr id="4" name="テキスト ボックス 3"/>
          <p:cNvSpPr txBox="1"/>
          <p:nvPr/>
        </p:nvSpPr>
        <p:spPr>
          <a:xfrm>
            <a:off x="838200" y="1690688"/>
            <a:ext cx="10973499" cy="3785652"/>
          </a:xfrm>
          <a:prstGeom prst="rect">
            <a:avLst/>
          </a:prstGeom>
          <a:noFill/>
        </p:spPr>
        <p:txBody>
          <a:bodyPr wrap="square" rtlCol="0">
            <a:spAutoFit/>
          </a:bodyPr>
          <a:lstStyle/>
          <a:p>
            <a:r>
              <a:rPr lang="ja-JP" altLang="en-US" sz="2400" dirty="0"/>
              <a:t>瀬谷事故（２００２年１月１０日、４０件目のハブの輪切り破損事故）</a:t>
            </a:r>
            <a:endParaRPr lang="en-US" altLang="ja-JP" sz="2400" dirty="0"/>
          </a:p>
          <a:p>
            <a:pPr marL="342900" indent="-342900">
              <a:buFont typeface="Arial" panose="020B0604020202020204" pitchFamily="34" charset="0"/>
              <a:buChar char="•"/>
            </a:pPr>
            <a:r>
              <a:rPr lang="ja-JP" altLang="en-US" sz="2400" dirty="0"/>
              <a:t>大型トラクタの左前輪に装備されていたハブ（Ｄハブ）が輪切り破損し，左前輪がタイヤホイール及びブレーキドラムごと脱落</a:t>
            </a:r>
            <a:endParaRPr lang="en-US" altLang="ja-JP" sz="2400" dirty="0"/>
          </a:p>
          <a:p>
            <a:pPr marL="342900" indent="-342900">
              <a:buFont typeface="Arial" panose="020B0604020202020204" pitchFamily="34" charset="0"/>
              <a:buChar char="•"/>
            </a:pPr>
            <a:r>
              <a:rPr lang="ja-JP" altLang="en-US" sz="2400" dirty="0"/>
              <a:t>脱落した左前輪が，左前方の歩道上にいた当時２９歳の女性に背後から激突し，同女を路上に転倒させ，頭蓋底骨折等により死亡</a:t>
            </a:r>
            <a:endParaRPr lang="en-US" altLang="ja-JP" sz="2400" dirty="0"/>
          </a:p>
          <a:p>
            <a:pPr marL="342900" indent="-342900">
              <a:buFont typeface="Arial" panose="020B0604020202020204" pitchFamily="34" charset="0"/>
              <a:buChar char="•"/>
            </a:pPr>
            <a:r>
              <a:rPr lang="ja-JP" altLang="en-US" sz="2400" dirty="0"/>
              <a:t>業務上過失致死傷容疑で三菱自工本社などを家宅捜査（２００３年１０月）</a:t>
            </a:r>
            <a:endParaRPr lang="en-US" altLang="ja-JP" sz="2400" dirty="0"/>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ja-JP" altLang="en-US" sz="2400" dirty="0"/>
              <a:t>三菱</a:t>
            </a:r>
            <a:r>
              <a:rPr lang="ja-JP" altLang="en-US" sz="2400" dirty="0" err="1"/>
              <a:t>ふ</a:t>
            </a:r>
            <a:r>
              <a:rPr lang="ja-JP" altLang="en-US" sz="2400" dirty="0"/>
              <a:t>そうは「不適切な整備のみならず、設計上の要因によってもハブに亀裂を発生させ得る可能性」を正式に認め、</a:t>
            </a:r>
            <a:r>
              <a:rPr lang="ja-JP" altLang="en-US" sz="2400" dirty="0">
                <a:solidFill>
                  <a:srgbClr val="FF0000"/>
                </a:solidFill>
              </a:rPr>
              <a:t>リコールを届け出</a:t>
            </a:r>
            <a:r>
              <a:rPr lang="ja-JP" altLang="en-US" sz="2400" dirty="0"/>
              <a:t>（２００４年３月１１日）</a:t>
            </a:r>
          </a:p>
          <a:p>
            <a:pPr marL="342900" indent="-342900">
              <a:buFont typeface="Arial" panose="020B0604020202020204" pitchFamily="34" charset="0"/>
              <a:buChar char="•"/>
            </a:pPr>
            <a:r>
              <a:rPr lang="ja-JP" altLang="en-US" sz="2400" dirty="0"/>
              <a:t>神奈川県警が三菱</a:t>
            </a:r>
            <a:r>
              <a:rPr lang="ja-JP" altLang="en-US" sz="2400" dirty="0" err="1"/>
              <a:t>ふ</a:t>
            </a:r>
            <a:r>
              <a:rPr lang="ja-JP" altLang="en-US" sz="2400" dirty="0"/>
              <a:t>そうの宇佐美前会長ら</a:t>
            </a:r>
            <a:r>
              <a:rPr lang="en-US" altLang="ja-JP" sz="2400" dirty="0"/>
              <a:t>6</a:t>
            </a:r>
            <a:r>
              <a:rPr lang="ja-JP" altLang="en-US" sz="2400" dirty="0"/>
              <a:t>人を逮捕（</a:t>
            </a:r>
            <a:r>
              <a:rPr lang="en-US" altLang="ja-JP" sz="2400" dirty="0"/>
              <a:t> 2004</a:t>
            </a:r>
            <a:r>
              <a:rPr lang="ja-JP" altLang="en-US" sz="2400" dirty="0"/>
              <a:t>年</a:t>
            </a:r>
            <a:r>
              <a:rPr lang="en-US" altLang="ja-JP" sz="2400" dirty="0"/>
              <a:t>6</a:t>
            </a:r>
            <a:r>
              <a:rPr lang="ja-JP" altLang="en-US" sz="2400" dirty="0"/>
              <a:t>月</a:t>
            </a:r>
            <a:r>
              <a:rPr lang="en-US" altLang="ja-JP" sz="2400" dirty="0"/>
              <a:t>10</a:t>
            </a:r>
            <a:r>
              <a:rPr lang="ja-JP" altLang="en-US" sz="2400" dirty="0"/>
              <a:t>日）</a:t>
            </a:r>
            <a:endParaRPr lang="en-US" altLang="ja-JP" sz="2400" dirty="0"/>
          </a:p>
        </p:txBody>
      </p:sp>
      <p:sp>
        <p:nvSpPr>
          <p:cNvPr id="5" name="テキスト ボックス 4"/>
          <p:cNvSpPr txBox="1"/>
          <p:nvPr/>
        </p:nvSpPr>
        <p:spPr>
          <a:xfrm>
            <a:off x="838200" y="5894685"/>
            <a:ext cx="5832046" cy="461665"/>
          </a:xfrm>
          <a:prstGeom prst="rect">
            <a:avLst/>
          </a:prstGeom>
          <a:noFill/>
        </p:spPr>
        <p:txBody>
          <a:bodyPr wrap="none" rtlCol="0">
            <a:spAutoFit/>
          </a:bodyPr>
          <a:lstStyle/>
          <a:p>
            <a:r>
              <a:rPr kumimoji="1" lang="ja-JP" altLang="en-US" sz="2400" dirty="0">
                <a:solidFill>
                  <a:srgbClr val="0070C0"/>
                </a:solidFill>
              </a:rPr>
              <a:t>Ｄｉｓｃｕｓｓｉｏｎ：　なぜ、リコールを届け出た？</a:t>
            </a:r>
          </a:p>
        </p:txBody>
      </p:sp>
    </p:spTree>
    <p:extLst>
      <p:ext uri="{BB962C8B-B14F-4D97-AF65-F5344CB8AC3E}">
        <p14:creationId xmlns:p14="http://schemas.microsoft.com/office/powerpoint/2010/main" val="171022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199" y="365125"/>
            <a:ext cx="11023833" cy="1325563"/>
          </a:xfrm>
        </p:spPr>
        <p:txBody>
          <a:bodyPr/>
          <a:lstStyle/>
          <a:p>
            <a:r>
              <a:rPr lang="ja-JP" altLang="en-US" dirty="0">
                <a:solidFill>
                  <a:srgbClr val="0070C0"/>
                </a:solidFill>
              </a:rPr>
              <a:t>Ｄｉｓｃｕｓｓｉｏｎ：三菱</a:t>
            </a:r>
            <a:r>
              <a:rPr lang="ja-JP" altLang="en-US" dirty="0" err="1">
                <a:solidFill>
                  <a:srgbClr val="0070C0"/>
                </a:solidFill>
              </a:rPr>
              <a:t>ふ</a:t>
            </a:r>
            <a:r>
              <a:rPr lang="ja-JP" altLang="en-US" dirty="0">
                <a:solidFill>
                  <a:srgbClr val="0070C0"/>
                </a:solidFill>
              </a:rPr>
              <a:t>そうは生まれ変わった？</a:t>
            </a:r>
            <a:endParaRPr kumimoji="1" lang="ja-JP" altLang="en-US" dirty="0">
              <a:solidFill>
                <a:srgbClr val="0070C0"/>
              </a:solidFill>
            </a:endParaRP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26</a:t>
            </a:fld>
            <a:endParaRPr kumimoji="1" lang="ja-JP" altLang="en-US"/>
          </a:p>
        </p:txBody>
      </p:sp>
      <p:sp>
        <p:nvSpPr>
          <p:cNvPr id="4" name="テキスト ボックス 3"/>
          <p:cNvSpPr txBox="1"/>
          <p:nvPr/>
        </p:nvSpPr>
        <p:spPr>
          <a:xfrm>
            <a:off x="838200" y="1690688"/>
            <a:ext cx="10603683" cy="4093428"/>
          </a:xfrm>
          <a:prstGeom prst="rect">
            <a:avLst/>
          </a:prstGeom>
          <a:noFill/>
        </p:spPr>
        <p:txBody>
          <a:bodyPr wrap="square" rtlCol="0">
            <a:spAutoFit/>
          </a:bodyPr>
          <a:lstStyle/>
          <a:p>
            <a:r>
              <a:rPr lang="ja-JP" altLang="en-US" sz="2000" dirty="0"/>
              <a:t>２００３年１月６日</a:t>
            </a:r>
            <a:endParaRPr lang="en-US" altLang="ja-JP" sz="2000" dirty="0"/>
          </a:p>
          <a:p>
            <a:pPr marL="342900" indent="-342900">
              <a:buFont typeface="Arial" panose="020B0604020202020204" pitchFamily="34" charset="0"/>
              <a:buChar char="•"/>
            </a:pPr>
            <a:r>
              <a:rPr lang="ja-JP" altLang="en-US" sz="2000" dirty="0"/>
              <a:t>三菱自動車工業からトラック・バス部門と産業用エンジン部門の一部が分社化、三菱</a:t>
            </a:r>
            <a:r>
              <a:rPr lang="ja-JP" altLang="en-US" sz="2000" dirty="0" err="1"/>
              <a:t>ふ</a:t>
            </a:r>
            <a:r>
              <a:rPr lang="ja-JP" altLang="en-US" sz="2000" dirty="0"/>
              <a:t>そうトラック・バスとして独立</a:t>
            </a:r>
            <a:endParaRPr lang="en-US" altLang="ja-JP" sz="2000" dirty="0"/>
          </a:p>
          <a:p>
            <a:pPr marL="342900" indent="-342900">
              <a:buFont typeface="Arial" panose="020B0604020202020204" pitchFamily="34" charset="0"/>
              <a:buChar char="•"/>
            </a:pPr>
            <a:r>
              <a:rPr lang="ja-JP" altLang="en-US" sz="2000" dirty="0"/>
              <a:t>株主構成比率は、ダイムラークライスラー（現：ダイムラー）が</a:t>
            </a:r>
            <a:r>
              <a:rPr lang="en-US" altLang="ja-JP" sz="2000" dirty="0"/>
              <a:t>43%</a:t>
            </a:r>
            <a:r>
              <a:rPr lang="ja-JP" altLang="en-US" sz="2000" dirty="0" err="1"/>
              <a:t>、</a:t>
            </a:r>
            <a:r>
              <a:rPr lang="ja-JP" altLang="en-US" sz="2000" dirty="0"/>
              <a:t>三菱自動車が</a:t>
            </a:r>
            <a:r>
              <a:rPr lang="en-US" altLang="ja-JP" sz="2000" dirty="0"/>
              <a:t>42%</a:t>
            </a:r>
            <a:r>
              <a:rPr lang="ja-JP" altLang="en-US" sz="2000" dirty="0" err="1"/>
              <a:t>、</a:t>
            </a:r>
            <a:r>
              <a:rPr lang="ja-JP" altLang="en-US" sz="2000" dirty="0"/>
              <a:t>三菱グループ各社が</a:t>
            </a:r>
            <a:r>
              <a:rPr lang="en-US" altLang="ja-JP" sz="2000" dirty="0"/>
              <a:t>15%</a:t>
            </a:r>
          </a:p>
          <a:p>
            <a:pPr marL="342900" indent="-342900">
              <a:buFont typeface="Arial" panose="020B0604020202020204" pitchFamily="34" charset="0"/>
              <a:buChar char="•"/>
            </a:pPr>
            <a:r>
              <a:rPr lang="ja-JP" altLang="en-US" sz="2000" dirty="0"/>
              <a:t>社長にダイムラークライスラー社のビルフリート・ポート氏が就任</a:t>
            </a:r>
            <a:endParaRPr lang="en-US" altLang="ja-JP" sz="2000" dirty="0"/>
          </a:p>
          <a:p>
            <a:endParaRPr lang="en-US" altLang="ja-JP" sz="2000" dirty="0"/>
          </a:p>
          <a:p>
            <a:r>
              <a:rPr lang="ja-JP" altLang="en-US" sz="2000" dirty="0"/>
              <a:t>２００３年３月１９日</a:t>
            </a:r>
          </a:p>
          <a:p>
            <a:pPr marL="342900" indent="-342900">
              <a:buFont typeface="Arial" panose="020B0604020202020204" pitchFamily="34" charset="0"/>
              <a:buChar char="•"/>
            </a:pPr>
            <a:r>
              <a:rPr lang="ja-JP" altLang="en-US" sz="2000" dirty="0"/>
              <a:t>三菱自動車の若手技術者が、ハブ破損と整備不良による摩耗との関連は少なく、重要部品の耐久強度評価の重要性を指摘するリポートを社内研修会で発表</a:t>
            </a:r>
            <a:endParaRPr lang="en-US" altLang="ja-JP" sz="2000" dirty="0"/>
          </a:p>
          <a:p>
            <a:endParaRPr lang="en-US" altLang="ja-JP" sz="2000" dirty="0"/>
          </a:p>
          <a:p>
            <a:r>
              <a:rPr lang="ja-JP" altLang="en-US" sz="2000" dirty="0"/>
              <a:t>２００４年３月１１日：　リコールを届け出</a:t>
            </a:r>
            <a:endParaRPr lang="en-US" altLang="ja-JP" sz="2000" dirty="0"/>
          </a:p>
          <a:p>
            <a:endParaRPr kumimoji="1" lang="en-US" altLang="ja-JP" sz="2000" dirty="0"/>
          </a:p>
        </p:txBody>
      </p:sp>
    </p:spTree>
    <p:extLst>
      <p:ext uri="{BB962C8B-B14F-4D97-AF65-F5344CB8AC3E}">
        <p14:creationId xmlns:p14="http://schemas.microsoft.com/office/powerpoint/2010/main" val="3799351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0131" y="238680"/>
            <a:ext cx="11023833" cy="1325563"/>
          </a:xfrm>
        </p:spPr>
        <p:txBody>
          <a:bodyPr/>
          <a:lstStyle/>
          <a:p>
            <a:r>
              <a:rPr lang="ja-JP" altLang="en-US" dirty="0">
                <a:solidFill>
                  <a:srgbClr val="0070C0"/>
                </a:solidFill>
              </a:rPr>
              <a:t>Ｄｉｓｃｕｓｓｉｏｎ：三菱</a:t>
            </a:r>
            <a:r>
              <a:rPr lang="ja-JP" altLang="en-US" dirty="0" err="1">
                <a:solidFill>
                  <a:srgbClr val="0070C0"/>
                </a:solidFill>
              </a:rPr>
              <a:t>ふ</a:t>
            </a:r>
            <a:r>
              <a:rPr lang="ja-JP" altLang="en-US" dirty="0">
                <a:solidFill>
                  <a:srgbClr val="0070C0"/>
                </a:solidFill>
              </a:rPr>
              <a:t>そうは生まれ変わった？</a:t>
            </a:r>
            <a:endParaRPr kumimoji="1" lang="ja-JP" altLang="en-US" dirty="0"/>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27</a:t>
            </a:fld>
            <a:endParaRPr kumimoji="1" lang="ja-JP" altLang="en-US"/>
          </a:p>
        </p:txBody>
      </p:sp>
      <p:sp>
        <p:nvSpPr>
          <p:cNvPr id="4" name="テキスト ボックス 3"/>
          <p:cNvSpPr txBox="1"/>
          <p:nvPr/>
        </p:nvSpPr>
        <p:spPr>
          <a:xfrm>
            <a:off x="562062" y="1396940"/>
            <a:ext cx="11299970" cy="5324535"/>
          </a:xfrm>
          <a:prstGeom prst="rect">
            <a:avLst/>
          </a:prstGeom>
          <a:noFill/>
        </p:spPr>
        <p:txBody>
          <a:bodyPr wrap="square" rtlCol="0">
            <a:spAutoFit/>
          </a:bodyPr>
          <a:lstStyle/>
          <a:p>
            <a:r>
              <a:rPr lang="ja-JP" altLang="en-US" sz="2000" dirty="0"/>
              <a:t>２００４年５月２０日：　社長記者会見</a:t>
            </a:r>
            <a:endParaRPr lang="en-US" altLang="ja-JP" sz="2000" dirty="0"/>
          </a:p>
          <a:p>
            <a:endParaRPr lang="en-US" altLang="ja-JP" sz="2000" dirty="0"/>
          </a:p>
          <a:p>
            <a:r>
              <a:rPr lang="ja-JP" altLang="en-US" sz="2000" dirty="0"/>
              <a:t>本来であれば</a:t>
            </a:r>
            <a:r>
              <a:rPr lang="en-US" altLang="ja-JP" sz="2000" dirty="0"/>
              <a:t>1996</a:t>
            </a:r>
            <a:r>
              <a:rPr lang="ja-JP" altLang="en-US" sz="2000" dirty="0"/>
              <a:t>年当時にリコールしなければならなかったことは明白であります。しかしながら、限定的な指示改修に留められ、その後も何ら改善策を講ぜず放置されていました。これは、その当時からの隠蔽体質の結果であります。しかし、今回遅きに失したとは言え、社内調査の過程で心ある社員らの自発的申告が直ちに報告されたことにより、これまで隠されていた不具合が明らかとなりました。これは、現経営陣の下で強化されつつある、風通しのよい社内風土ができつつあることを示していると考えています。当社は</a:t>
            </a:r>
            <a:r>
              <a:rPr lang="en-US" altLang="ja-JP" sz="2000" dirty="0"/>
              <a:t>2003</a:t>
            </a:r>
            <a:r>
              <a:rPr lang="ja-JP" altLang="en-US" sz="2000" dirty="0"/>
              <a:t>年の初めから、品質管理システムの組織的な改善に取り組んでおります。組織的、体系的な変革は、社内の新たな取り組み姿勢を伴い始めました。 </a:t>
            </a:r>
          </a:p>
          <a:p>
            <a:r>
              <a:rPr lang="ja-JP" altLang="en-US" sz="2000" dirty="0"/>
              <a:t>クラッチハウジングのケースは事実を隠ぺいする体質があったことを示しています。</a:t>
            </a:r>
          </a:p>
          <a:p>
            <a:r>
              <a:rPr lang="ja-JP" altLang="en-US" sz="2000" dirty="0"/>
              <a:t> 安全性に関連する事実の隠蔽は我々のお客様に対して、社会に対して、そして現在の三菱</a:t>
            </a:r>
            <a:r>
              <a:rPr lang="ja-JP" altLang="en-US" sz="2000" dirty="0" err="1"/>
              <a:t>ふ</a:t>
            </a:r>
            <a:r>
              <a:rPr lang="ja-JP" altLang="en-US" sz="2000" dirty="0"/>
              <a:t>そうの経営陣と従業員にとっても、全く許されない事です。</a:t>
            </a:r>
            <a:r>
              <a:rPr lang="en-US" altLang="ja-JP" sz="2000" dirty="0"/>
              <a:t>2003</a:t>
            </a:r>
            <a:r>
              <a:rPr lang="ja-JP" altLang="en-US" sz="2000" dirty="0"/>
              <a:t>年からの新経営体制の下で、最近の変化を含め、社内にはこれまでとは違った新しい空気や態度が生まれてきています。本日発表しました新事実の判明にいたるプロセスこそ、その最良の証明です。</a:t>
            </a:r>
            <a:endParaRPr lang="en-US" altLang="ja-JP" sz="2000" dirty="0"/>
          </a:p>
          <a:p>
            <a:endParaRPr lang="en-US" altLang="ja-JP" sz="2000" dirty="0"/>
          </a:p>
          <a:p>
            <a:r>
              <a:rPr lang="ja-JP" altLang="en-US" sz="2000" dirty="0"/>
              <a:t>現在の株主構成比率</a:t>
            </a:r>
            <a:endParaRPr kumimoji="1" lang="en-US" altLang="ja-JP" sz="2000" dirty="0"/>
          </a:p>
          <a:p>
            <a:r>
              <a:rPr lang="ja-JP" altLang="en-US" sz="2000" dirty="0"/>
              <a:t>ダイムラー社：</a:t>
            </a:r>
            <a:r>
              <a:rPr lang="en-US" altLang="ja-JP" sz="2000" dirty="0"/>
              <a:t>89.29%</a:t>
            </a:r>
            <a:r>
              <a:rPr lang="ja-JP" altLang="en-US" sz="2000" dirty="0" err="1"/>
              <a:t>、</a:t>
            </a:r>
            <a:r>
              <a:rPr lang="ja-JP" altLang="en-US" sz="2000" dirty="0"/>
              <a:t>三菱グループ会社：</a:t>
            </a:r>
            <a:r>
              <a:rPr lang="en-US" altLang="ja-JP" sz="2000" dirty="0"/>
              <a:t>10.71%</a:t>
            </a:r>
            <a:endParaRPr kumimoji="1" lang="ja-JP" altLang="en-US" sz="2000" dirty="0"/>
          </a:p>
        </p:txBody>
      </p:sp>
      <p:sp>
        <p:nvSpPr>
          <p:cNvPr id="5" name="テキスト ボックス 4"/>
          <p:cNvSpPr txBox="1"/>
          <p:nvPr/>
        </p:nvSpPr>
        <p:spPr>
          <a:xfrm>
            <a:off x="6929307" y="6444476"/>
            <a:ext cx="3799438" cy="276999"/>
          </a:xfrm>
          <a:prstGeom prst="rect">
            <a:avLst/>
          </a:prstGeom>
          <a:noFill/>
        </p:spPr>
        <p:txBody>
          <a:bodyPr wrap="none" rtlCol="0">
            <a:spAutoFit/>
          </a:bodyPr>
          <a:lstStyle/>
          <a:p>
            <a:r>
              <a:rPr lang="ja-JP" altLang="en-US" sz="1200" dirty="0"/>
              <a:t>出典：三菱</a:t>
            </a:r>
            <a:r>
              <a:rPr lang="ja-JP" altLang="en-US" sz="1200" dirty="0" err="1"/>
              <a:t>ふ</a:t>
            </a:r>
            <a:r>
              <a:rPr lang="ja-JP" altLang="en-US" sz="1200" dirty="0"/>
              <a:t>そうトラック・バス株式会社ニュースリリース</a:t>
            </a:r>
            <a:endParaRPr kumimoji="1" lang="ja-JP" altLang="en-US" sz="1200" dirty="0"/>
          </a:p>
        </p:txBody>
      </p:sp>
    </p:spTree>
    <p:extLst>
      <p:ext uri="{BB962C8B-B14F-4D97-AF65-F5344CB8AC3E}">
        <p14:creationId xmlns:p14="http://schemas.microsoft.com/office/powerpoint/2010/main" val="2864363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28</a:t>
            </a:fld>
            <a:endParaRPr kumimoji="1" lang="ja-JP" altLang="en-US"/>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156" y="0"/>
            <a:ext cx="8057942" cy="685800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56" y="3429000"/>
            <a:ext cx="4519800" cy="3383630"/>
          </a:xfrm>
          <a:prstGeom prst="rect">
            <a:avLst/>
          </a:prstGeom>
        </p:spPr>
      </p:pic>
      <p:cxnSp>
        <p:nvCxnSpPr>
          <p:cNvPr id="9" name="直線コネクタ 8"/>
          <p:cNvCxnSpPr/>
          <p:nvPr/>
        </p:nvCxnSpPr>
        <p:spPr>
          <a:xfrm>
            <a:off x="5561901" y="3514987"/>
            <a:ext cx="33556" cy="32064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9135611" y="6400412"/>
            <a:ext cx="2342308" cy="276999"/>
          </a:xfrm>
          <a:prstGeom prst="rect">
            <a:avLst/>
          </a:prstGeom>
          <a:noFill/>
        </p:spPr>
        <p:txBody>
          <a:bodyPr wrap="none" rtlCol="0">
            <a:spAutoFit/>
          </a:bodyPr>
          <a:lstStyle/>
          <a:p>
            <a:r>
              <a:rPr kumimoji="1" lang="ja-JP" altLang="en-US" sz="1200" dirty="0"/>
              <a:t>出典：日本経済新聞　</a:t>
            </a:r>
            <a:r>
              <a:rPr kumimoji="1" lang="en-US" altLang="ja-JP" sz="1200" dirty="0"/>
              <a:t>2000/07/19</a:t>
            </a:r>
            <a:endParaRPr kumimoji="1" lang="ja-JP" altLang="en-US" sz="1200" dirty="0"/>
          </a:p>
        </p:txBody>
      </p:sp>
    </p:spTree>
    <p:extLst>
      <p:ext uri="{BB962C8B-B14F-4D97-AF65-F5344CB8AC3E}">
        <p14:creationId xmlns:p14="http://schemas.microsoft.com/office/powerpoint/2010/main" val="223265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２０００年リコール隠し　経緯</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29</a:t>
            </a:fld>
            <a:endParaRPr kumimoji="1" lang="ja-JP" altLang="en-US"/>
          </a:p>
        </p:txBody>
      </p:sp>
      <p:sp>
        <p:nvSpPr>
          <p:cNvPr id="4" name="テキスト ボックス 3"/>
          <p:cNvSpPr txBox="1"/>
          <p:nvPr/>
        </p:nvSpPr>
        <p:spPr>
          <a:xfrm>
            <a:off x="838200" y="1828801"/>
            <a:ext cx="10483960" cy="4893647"/>
          </a:xfrm>
          <a:prstGeom prst="rect">
            <a:avLst/>
          </a:prstGeom>
          <a:noFill/>
        </p:spPr>
        <p:txBody>
          <a:bodyPr wrap="none" rtlCol="0">
            <a:spAutoFit/>
          </a:bodyPr>
          <a:lstStyle/>
          <a:p>
            <a:r>
              <a:rPr kumimoji="1" lang="ja-JP" altLang="en-US" sz="2400" dirty="0"/>
              <a:t>２０００年</a:t>
            </a:r>
            <a:endParaRPr kumimoji="1" lang="en-US" altLang="ja-JP" sz="2400" dirty="0"/>
          </a:p>
          <a:p>
            <a:r>
              <a:rPr kumimoji="1" lang="ja-JP" altLang="en-US" sz="2400" dirty="0"/>
              <a:t>　　６月１２日</a:t>
            </a:r>
            <a:r>
              <a:rPr kumimoji="1" lang="en-US" altLang="ja-JP" sz="2400" dirty="0"/>
              <a:t>	</a:t>
            </a:r>
            <a:r>
              <a:rPr kumimoji="1" lang="ja-JP" altLang="en-US" sz="2400" dirty="0"/>
              <a:t>匿名情報</a:t>
            </a:r>
            <a:endParaRPr kumimoji="1" lang="en-US" altLang="ja-JP" sz="2400" dirty="0"/>
          </a:p>
          <a:p>
            <a:r>
              <a:rPr kumimoji="1" lang="ja-JP" altLang="en-US" sz="2400" dirty="0"/>
              <a:t>　　７月　５日</a:t>
            </a:r>
            <a:r>
              <a:rPr kumimoji="1" lang="en-US" altLang="ja-JP" sz="2400" dirty="0"/>
              <a:t>	</a:t>
            </a:r>
            <a:r>
              <a:rPr kumimoji="1" lang="ja-JP" altLang="en-US" sz="2400" dirty="0"/>
              <a:t>運輸省の立入検査　社員のロッカーから数百通のクレーム報告書</a:t>
            </a:r>
            <a:endParaRPr kumimoji="1" lang="en-US" altLang="ja-JP" sz="2400" dirty="0"/>
          </a:p>
          <a:p>
            <a:r>
              <a:rPr lang="en-US" altLang="ja-JP" sz="2400" dirty="0"/>
              <a:t>		</a:t>
            </a:r>
            <a:r>
              <a:rPr lang="ja-JP" altLang="en-US" sz="2400" dirty="0"/>
              <a:t>　　　　　　　　　　　　　リコール９件、改善対策対象５件が未届出</a:t>
            </a:r>
            <a:endParaRPr lang="en-US" altLang="ja-JP" sz="2400" dirty="0"/>
          </a:p>
          <a:p>
            <a:r>
              <a:rPr kumimoji="1" lang="ja-JP" altLang="en-US" sz="2400" dirty="0"/>
              <a:t>　　７月２６日　三菱自動車　約５４万台のリコール、改善対策対象車種を届出</a:t>
            </a:r>
            <a:endParaRPr kumimoji="1" lang="en-US" altLang="ja-JP" sz="2400" dirty="0"/>
          </a:p>
          <a:p>
            <a:r>
              <a:rPr kumimoji="1" lang="ja-JP" altLang="en-US" sz="2400" dirty="0"/>
              <a:t>　　８月１０日　三菱自動車　品質改善対策委員会設置</a:t>
            </a:r>
            <a:endParaRPr kumimoji="1" lang="en-US" altLang="ja-JP" sz="2400" dirty="0"/>
          </a:p>
          <a:p>
            <a:r>
              <a:rPr kumimoji="1" lang="ja-JP" altLang="en-US" sz="2400" dirty="0"/>
              <a:t>　　８月２２日　</a:t>
            </a:r>
            <a:r>
              <a:rPr lang="ja-JP" altLang="en-US" sz="2400" dirty="0"/>
              <a:t>三菱自動車　約１８万台のリコール、改善対策対象車種を届出</a:t>
            </a:r>
            <a:endParaRPr lang="en-US" altLang="ja-JP" sz="2400" dirty="0"/>
          </a:p>
          <a:p>
            <a:r>
              <a:rPr lang="en-US" altLang="ja-JP" sz="2400" dirty="0"/>
              <a:t>		</a:t>
            </a:r>
            <a:r>
              <a:rPr lang="ja-JP" altLang="en-US" sz="2400" dirty="0"/>
              <a:t>運輸省　２件をリコール隠しと認定</a:t>
            </a:r>
            <a:endParaRPr lang="en-US" altLang="ja-JP" sz="2400" dirty="0"/>
          </a:p>
          <a:p>
            <a:r>
              <a:rPr lang="ja-JP" altLang="en-US" sz="2400" dirty="0"/>
              <a:t>　　９月　１日　三菱自動車　品質諮問委員会設置</a:t>
            </a:r>
            <a:endParaRPr lang="en-US" altLang="ja-JP" sz="2400" dirty="0"/>
          </a:p>
          <a:p>
            <a:r>
              <a:rPr lang="ja-JP" altLang="en-US" sz="2400" dirty="0"/>
              <a:t>　　９月　８日</a:t>
            </a:r>
            <a:r>
              <a:rPr lang="en-US" altLang="ja-JP" sz="2400" dirty="0"/>
              <a:t>	</a:t>
            </a:r>
            <a:r>
              <a:rPr lang="ja-JP" altLang="en-US" sz="2400" dirty="0"/>
              <a:t>運輸省　文書指導（リコール隠し警告、業務適正化の報告指示）</a:t>
            </a:r>
            <a:endParaRPr lang="en-US" altLang="ja-JP" sz="2400" dirty="0"/>
          </a:p>
          <a:p>
            <a:r>
              <a:rPr lang="ja-JP" altLang="en-US" sz="2400" dirty="0"/>
              <a:t>　１０月２０日　三菱自動車　運輸省に改善策を報告</a:t>
            </a:r>
            <a:endParaRPr lang="en-US" altLang="ja-JP" sz="2400" dirty="0"/>
          </a:p>
          <a:p>
            <a:r>
              <a:rPr kumimoji="1" lang="ja-JP" altLang="en-US" sz="2400" dirty="0"/>
              <a:t>２００１年</a:t>
            </a:r>
            <a:endParaRPr kumimoji="1" lang="en-US" altLang="ja-JP" sz="2400" dirty="0"/>
          </a:p>
          <a:p>
            <a:r>
              <a:rPr kumimoji="1" lang="ja-JP" altLang="en-US" sz="2400" dirty="0"/>
              <a:t>　　２月１５日　三菱自動車　約４０万台のリコール届出</a:t>
            </a:r>
          </a:p>
        </p:txBody>
      </p:sp>
    </p:spTree>
    <p:extLst>
      <p:ext uri="{BB962C8B-B14F-4D97-AF65-F5344CB8AC3E}">
        <p14:creationId xmlns:p14="http://schemas.microsoft.com/office/powerpoint/2010/main" val="2306891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602929" y="4018255"/>
            <a:ext cx="4565068" cy="275381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p:cNvSpPr/>
          <p:nvPr/>
        </p:nvSpPr>
        <p:spPr>
          <a:xfrm>
            <a:off x="720755" y="4387587"/>
            <a:ext cx="4346195" cy="1711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7007095" y="3999961"/>
            <a:ext cx="4620047" cy="28137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720755" y="1629633"/>
            <a:ext cx="11200001" cy="16972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20755" y="193783"/>
            <a:ext cx="11132890" cy="776431"/>
          </a:xfrm>
        </p:spPr>
        <p:txBody>
          <a:bodyPr>
            <a:normAutofit/>
          </a:bodyPr>
          <a:lstStyle/>
          <a:p>
            <a:r>
              <a:rPr kumimoji="1" lang="ja-JP" altLang="en-US" sz="4000" dirty="0"/>
              <a:t>自動車の型式指定（排出ガス・燃料消費率試験）</a:t>
            </a:r>
          </a:p>
        </p:txBody>
      </p:sp>
      <p:sp>
        <p:nvSpPr>
          <p:cNvPr id="3" name="スライド番号プレースホルダー 2"/>
          <p:cNvSpPr>
            <a:spLocks noGrp="1"/>
          </p:cNvSpPr>
          <p:nvPr>
            <p:ph type="sldNum" sz="quarter" idx="12"/>
          </p:nvPr>
        </p:nvSpPr>
        <p:spPr>
          <a:xfrm>
            <a:off x="9063606" y="6356350"/>
            <a:ext cx="2743200" cy="365125"/>
          </a:xfrm>
        </p:spPr>
        <p:txBody>
          <a:bodyPr/>
          <a:lstStyle/>
          <a:p>
            <a:fld id="{FB9D06D6-511B-422D-AC77-8D65144D7C2E}" type="slidenum">
              <a:rPr kumimoji="1" lang="ja-JP" altLang="en-US" smtClean="0"/>
              <a:t>3</a:t>
            </a:fld>
            <a:endParaRPr kumimoji="1" lang="ja-JP" altLang="en-US"/>
          </a:p>
        </p:txBody>
      </p:sp>
      <p:sp>
        <p:nvSpPr>
          <p:cNvPr id="4" name="正方形/長方形 3"/>
          <p:cNvSpPr/>
          <p:nvPr/>
        </p:nvSpPr>
        <p:spPr>
          <a:xfrm>
            <a:off x="838200" y="4509071"/>
            <a:ext cx="4023919" cy="665098"/>
          </a:xfrm>
          <a:prstGeom prst="rect">
            <a:avLst/>
          </a:prstGeom>
          <a:solidFill>
            <a:schemeClr val="accent2">
              <a:lumMod val="40000"/>
              <a:lumOff val="60000"/>
            </a:schemeClr>
          </a:solidFill>
        </p:spPr>
        <p:txBody>
          <a:bodyPr wrap="square">
            <a:spAutoFit/>
          </a:bodyPr>
          <a:lstStyle/>
          <a:p>
            <a:r>
              <a:rPr lang="ja-JP" altLang="en-US" dirty="0"/>
              <a:t>自動車が保安基準に適合するかの判定</a:t>
            </a:r>
          </a:p>
          <a:p>
            <a:r>
              <a:rPr lang="ja-JP" altLang="en-US" dirty="0"/>
              <a:t>（審査結果に基づき確認）</a:t>
            </a:r>
          </a:p>
        </p:txBody>
      </p:sp>
      <p:sp>
        <p:nvSpPr>
          <p:cNvPr id="5" name="正方形/長方形 4"/>
          <p:cNvSpPr/>
          <p:nvPr/>
        </p:nvSpPr>
        <p:spPr>
          <a:xfrm>
            <a:off x="838198" y="5338768"/>
            <a:ext cx="2769067" cy="652433"/>
          </a:xfrm>
          <a:prstGeom prst="rect">
            <a:avLst/>
          </a:prstGeom>
          <a:solidFill>
            <a:schemeClr val="accent2">
              <a:lumMod val="40000"/>
              <a:lumOff val="60000"/>
            </a:schemeClr>
          </a:solidFill>
        </p:spPr>
        <p:txBody>
          <a:bodyPr wrap="square">
            <a:spAutoFit/>
          </a:bodyPr>
          <a:lstStyle/>
          <a:p>
            <a:r>
              <a:rPr lang="ja-JP" altLang="en-US" dirty="0"/>
              <a:t>均一性を有するかの判定</a:t>
            </a:r>
          </a:p>
          <a:p>
            <a:r>
              <a:rPr lang="ja-JP" altLang="en-US" dirty="0"/>
              <a:t>（品質管理体制等の確認）</a:t>
            </a:r>
          </a:p>
        </p:txBody>
      </p:sp>
      <p:sp>
        <p:nvSpPr>
          <p:cNvPr id="6" name="正方形/長方形 5"/>
          <p:cNvSpPr/>
          <p:nvPr/>
        </p:nvSpPr>
        <p:spPr>
          <a:xfrm>
            <a:off x="1231351" y="6306584"/>
            <a:ext cx="3630768" cy="369332"/>
          </a:xfrm>
          <a:prstGeom prst="rect">
            <a:avLst/>
          </a:prstGeom>
          <a:solidFill>
            <a:schemeClr val="accent6">
              <a:lumMod val="40000"/>
              <a:lumOff val="60000"/>
            </a:schemeClr>
          </a:solidFill>
        </p:spPr>
        <p:txBody>
          <a:bodyPr wrap="square">
            <a:spAutoFit/>
          </a:bodyPr>
          <a:lstStyle/>
          <a:p>
            <a:r>
              <a:rPr lang="ja-JP" altLang="en-US" dirty="0"/>
              <a:t>型式の指定</a:t>
            </a:r>
          </a:p>
        </p:txBody>
      </p:sp>
      <p:sp>
        <p:nvSpPr>
          <p:cNvPr id="7" name="正方形/長方形 6"/>
          <p:cNvSpPr/>
          <p:nvPr/>
        </p:nvSpPr>
        <p:spPr>
          <a:xfrm>
            <a:off x="838200" y="3999961"/>
            <a:ext cx="1800493" cy="369332"/>
          </a:xfrm>
          <a:prstGeom prst="rect">
            <a:avLst/>
          </a:prstGeom>
        </p:spPr>
        <p:txBody>
          <a:bodyPr wrap="none">
            <a:spAutoFit/>
          </a:bodyPr>
          <a:lstStyle/>
          <a:p>
            <a:r>
              <a:rPr lang="ja-JP" altLang="en-US" dirty="0"/>
              <a:t>国（国土交通省）</a:t>
            </a:r>
          </a:p>
        </p:txBody>
      </p:sp>
      <p:sp>
        <p:nvSpPr>
          <p:cNvPr id="8" name="正方形/長方形 7"/>
          <p:cNvSpPr/>
          <p:nvPr/>
        </p:nvSpPr>
        <p:spPr>
          <a:xfrm>
            <a:off x="720755" y="1711632"/>
            <a:ext cx="1569660" cy="369332"/>
          </a:xfrm>
          <a:prstGeom prst="rect">
            <a:avLst/>
          </a:prstGeom>
        </p:spPr>
        <p:txBody>
          <a:bodyPr wrap="none">
            <a:spAutoFit/>
          </a:bodyPr>
          <a:lstStyle/>
          <a:p>
            <a:r>
              <a:rPr lang="ja-JP" altLang="en-US" dirty="0"/>
              <a:t>自動車製作者</a:t>
            </a:r>
          </a:p>
        </p:txBody>
      </p:sp>
      <p:sp>
        <p:nvSpPr>
          <p:cNvPr id="9" name="正方形/長方形 8"/>
          <p:cNvSpPr/>
          <p:nvPr/>
        </p:nvSpPr>
        <p:spPr>
          <a:xfrm>
            <a:off x="7240847" y="4018255"/>
            <a:ext cx="2723823" cy="369332"/>
          </a:xfrm>
          <a:prstGeom prst="rect">
            <a:avLst/>
          </a:prstGeom>
        </p:spPr>
        <p:txBody>
          <a:bodyPr wrap="none">
            <a:spAutoFit/>
          </a:bodyPr>
          <a:lstStyle/>
          <a:p>
            <a:r>
              <a:rPr lang="ja-JP" altLang="en-US" dirty="0"/>
              <a:t>（</a:t>
            </a:r>
            <a:r>
              <a:rPr lang="zh-TW" altLang="en-US" dirty="0"/>
              <a:t>独</a:t>
            </a:r>
            <a:r>
              <a:rPr lang="ja-JP" altLang="en-US" dirty="0"/>
              <a:t>）</a:t>
            </a:r>
            <a:r>
              <a:rPr lang="zh-TW" altLang="en-US" dirty="0"/>
              <a:t>自動車技術総合機構</a:t>
            </a:r>
            <a:endParaRPr lang="ja-JP" altLang="en-US" dirty="0"/>
          </a:p>
        </p:txBody>
      </p:sp>
      <p:pic>
        <p:nvPicPr>
          <p:cNvPr id="11" name="図 10"/>
          <p:cNvPicPr>
            <a:picLocks noChangeAspect="1"/>
          </p:cNvPicPr>
          <p:nvPr/>
        </p:nvPicPr>
        <p:blipFill>
          <a:blip r:embed="rId2"/>
          <a:stretch>
            <a:fillRect/>
          </a:stretch>
        </p:blipFill>
        <p:spPr>
          <a:xfrm>
            <a:off x="7506660" y="4913712"/>
            <a:ext cx="3146850" cy="1117800"/>
          </a:xfrm>
          <a:prstGeom prst="rect">
            <a:avLst/>
          </a:prstGeom>
        </p:spPr>
      </p:pic>
      <p:pic>
        <p:nvPicPr>
          <p:cNvPr id="10" name="図 9"/>
          <p:cNvPicPr>
            <a:picLocks noChangeAspect="1"/>
          </p:cNvPicPr>
          <p:nvPr/>
        </p:nvPicPr>
        <p:blipFill>
          <a:blip r:embed="rId3"/>
          <a:stretch>
            <a:fillRect/>
          </a:stretch>
        </p:blipFill>
        <p:spPr>
          <a:xfrm>
            <a:off x="7271382" y="4550223"/>
            <a:ext cx="2693288" cy="1846414"/>
          </a:xfrm>
          <a:prstGeom prst="rect">
            <a:avLst/>
          </a:prstGeom>
        </p:spPr>
      </p:pic>
      <p:pic>
        <p:nvPicPr>
          <p:cNvPr id="12" name="図 11"/>
          <p:cNvPicPr>
            <a:picLocks noChangeAspect="1"/>
          </p:cNvPicPr>
          <p:nvPr/>
        </p:nvPicPr>
        <p:blipFill>
          <a:blip r:embed="rId4"/>
          <a:stretch>
            <a:fillRect/>
          </a:stretch>
        </p:blipFill>
        <p:spPr>
          <a:xfrm>
            <a:off x="5167997" y="1955770"/>
            <a:ext cx="1190857" cy="536299"/>
          </a:xfrm>
          <a:prstGeom prst="rect">
            <a:avLst/>
          </a:prstGeom>
        </p:spPr>
      </p:pic>
      <p:sp>
        <p:nvSpPr>
          <p:cNvPr id="14" name="正方形/長方形 13"/>
          <p:cNvSpPr/>
          <p:nvPr/>
        </p:nvSpPr>
        <p:spPr>
          <a:xfrm>
            <a:off x="6554089" y="1629633"/>
            <a:ext cx="3646415" cy="923330"/>
          </a:xfrm>
          <a:prstGeom prst="rect">
            <a:avLst/>
          </a:prstGeom>
        </p:spPr>
        <p:txBody>
          <a:bodyPr wrap="square">
            <a:spAutoFit/>
          </a:bodyPr>
          <a:lstStyle/>
          <a:p>
            <a:r>
              <a:rPr lang="ja-JP" altLang="en-US" dirty="0"/>
              <a:t>テストコースにおいて、ニュートラルで</a:t>
            </a:r>
            <a:r>
              <a:rPr lang="en-US" altLang="ja-JP" dirty="0"/>
              <a:t>10km/h</a:t>
            </a:r>
            <a:r>
              <a:rPr lang="ja-JP" altLang="en-US" dirty="0"/>
              <a:t>減速する間の距離、時間等から走行抵抗を算出</a:t>
            </a:r>
          </a:p>
        </p:txBody>
      </p:sp>
      <p:pic>
        <p:nvPicPr>
          <p:cNvPr id="15" name="図 14"/>
          <p:cNvPicPr>
            <a:picLocks noChangeAspect="1"/>
          </p:cNvPicPr>
          <p:nvPr/>
        </p:nvPicPr>
        <p:blipFill>
          <a:blip r:embed="rId4"/>
          <a:stretch>
            <a:fillRect/>
          </a:stretch>
        </p:blipFill>
        <p:spPr>
          <a:xfrm>
            <a:off x="10395739" y="1971839"/>
            <a:ext cx="1190857" cy="536299"/>
          </a:xfrm>
          <a:prstGeom prst="rect">
            <a:avLst/>
          </a:prstGeom>
        </p:spPr>
      </p:pic>
      <p:sp>
        <p:nvSpPr>
          <p:cNvPr id="16" name="正方形/長方形 15"/>
          <p:cNvSpPr/>
          <p:nvPr/>
        </p:nvSpPr>
        <p:spPr>
          <a:xfrm>
            <a:off x="4932726" y="1065970"/>
            <a:ext cx="6495124" cy="369332"/>
          </a:xfrm>
          <a:prstGeom prst="rect">
            <a:avLst/>
          </a:prstGeom>
        </p:spPr>
        <p:txBody>
          <a:bodyPr wrap="square">
            <a:spAutoFit/>
          </a:bodyPr>
          <a:lstStyle/>
          <a:p>
            <a:r>
              <a:rPr lang="ja-JP" altLang="en-US" dirty="0"/>
              <a:t>路上走行時には、転がり抵抗、空力抵抗の走行抵抗がかかる</a:t>
            </a:r>
          </a:p>
        </p:txBody>
      </p:sp>
      <p:sp>
        <p:nvSpPr>
          <p:cNvPr id="17" name="正方形/長方形 16"/>
          <p:cNvSpPr/>
          <p:nvPr/>
        </p:nvSpPr>
        <p:spPr>
          <a:xfrm>
            <a:off x="7617204" y="2511340"/>
            <a:ext cx="2969704" cy="861774"/>
          </a:xfrm>
          <a:prstGeom prst="rect">
            <a:avLst/>
          </a:prstGeom>
        </p:spPr>
        <p:txBody>
          <a:bodyPr wrap="square">
            <a:spAutoFit/>
          </a:bodyPr>
          <a:lstStyle/>
          <a:p>
            <a:r>
              <a:rPr lang="en-US" altLang="ja-JP" sz="1600" dirty="0"/>
              <a:t>20,30,40,50,60,70,80,90km/h</a:t>
            </a:r>
          </a:p>
          <a:p>
            <a:r>
              <a:rPr lang="ja-JP" altLang="en-US" sz="1600" dirty="0"/>
              <a:t>往路・復路について最低各３回</a:t>
            </a:r>
            <a:endParaRPr lang="en-US" altLang="ja-JP" sz="1600" dirty="0"/>
          </a:p>
          <a:p>
            <a:r>
              <a:rPr lang="ja-JP" altLang="en-US" sz="1600" dirty="0"/>
              <a:t>最大値と最小値の比は</a:t>
            </a:r>
            <a:r>
              <a:rPr lang="en-US" altLang="ja-JP" sz="1600" dirty="0"/>
              <a:t>1.1</a:t>
            </a:r>
            <a:r>
              <a:rPr lang="ja-JP" altLang="en-US" sz="1600" dirty="0"/>
              <a:t>以下</a:t>
            </a:r>
          </a:p>
        </p:txBody>
      </p:sp>
      <p:sp>
        <p:nvSpPr>
          <p:cNvPr id="18" name="四角形吹き出し 17"/>
          <p:cNvSpPr/>
          <p:nvPr/>
        </p:nvSpPr>
        <p:spPr>
          <a:xfrm>
            <a:off x="9185946" y="6172700"/>
            <a:ext cx="1983648" cy="641037"/>
          </a:xfrm>
          <a:prstGeom prst="wedgeRectCallout">
            <a:avLst>
              <a:gd name="adj1" fmla="val -48745"/>
              <a:gd name="adj2" fmla="val -98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速度に応じ走行抵抗負荷を与えている</a:t>
            </a:r>
            <a:endParaRPr kumimoji="1" lang="ja-JP" altLang="en-US" sz="1600" dirty="0"/>
          </a:p>
        </p:txBody>
      </p:sp>
      <p:cxnSp>
        <p:nvCxnSpPr>
          <p:cNvPr id="20" name="直線矢印コネクタ 19"/>
          <p:cNvCxnSpPr/>
          <p:nvPr/>
        </p:nvCxnSpPr>
        <p:spPr>
          <a:xfrm>
            <a:off x="5763426" y="2592690"/>
            <a:ext cx="5227740" cy="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下矢印 23"/>
          <p:cNvSpPr/>
          <p:nvPr/>
        </p:nvSpPr>
        <p:spPr>
          <a:xfrm>
            <a:off x="1004842" y="3477550"/>
            <a:ext cx="3690634" cy="394283"/>
          </a:xfrm>
          <a:prstGeom prst="downArrow">
            <a:avLst>
              <a:gd name="adj1" fmla="val 7364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申請（含：走行抵抗値）</a:t>
            </a:r>
          </a:p>
        </p:txBody>
      </p:sp>
      <p:sp>
        <p:nvSpPr>
          <p:cNvPr id="26" name="テキスト ボックス 25"/>
          <p:cNvSpPr txBox="1"/>
          <p:nvPr/>
        </p:nvSpPr>
        <p:spPr>
          <a:xfrm>
            <a:off x="2394812" y="6391640"/>
            <a:ext cx="2577950" cy="276999"/>
          </a:xfrm>
          <a:prstGeom prst="rect">
            <a:avLst/>
          </a:prstGeom>
          <a:noFill/>
        </p:spPr>
        <p:txBody>
          <a:bodyPr wrap="square" rtlCol="0">
            <a:spAutoFit/>
          </a:bodyPr>
          <a:lstStyle/>
          <a:p>
            <a:r>
              <a:rPr kumimoji="1" lang="ja-JP" altLang="en-US" sz="1200" dirty="0"/>
              <a:t>（新規検査における現車提示を省略）</a:t>
            </a:r>
          </a:p>
        </p:txBody>
      </p:sp>
      <p:sp>
        <p:nvSpPr>
          <p:cNvPr id="27" name="正方形/長方形 26"/>
          <p:cNvSpPr/>
          <p:nvPr/>
        </p:nvSpPr>
        <p:spPr>
          <a:xfrm>
            <a:off x="8337192" y="4442786"/>
            <a:ext cx="2154757" cy="338554"/>
          </a:xfrm>
          <a:prstGeom prst="rect">
            <a:avLst/>
          </a:prstGeom>
        </p:spPr>
        <p:txBody>
          <a:bodyPr wrap="none">
            <a:spAutoFit/>
          </a:bodyPr>
          <a:lstStyle/>
          <a:p>
            <a:r>
              <a:rPr lang="ja-JP" altLang="en-US" sz="1600" dirty="0"/>
              <a:t>シャシダイナモメーター</a:t>
            </a:r>
          </a:p>
        </p:txBody>
      </p:sp>
      <p:sp>
        <p:nvSpPr>
          <p:cNvPr id="28" name="正方形/長方形 27"/>
          <p:cNvSpPr/>
          <p:nvPr/>
        </p:nvSpPr>
        <p:spPr>
          <a:xfrm>
            <a:off x="10653510" y="5100336"/>
            <a:ext cx="970137" cy="584775"/>
          </a:xfrm>
          <a:prstGeom prst="rect">
            <a:avLst/>
          </a:prstGeom>
        </p:spPr>
        <p:txBody>
          <a:bodyPr wrap="none">
            <a:spAutoFit/>
          </a:bodyPr>
          <a:lstStyle/>
          <a:p>
            <a:r>
              <a:rPr lang="ja-JP" altLang="en-US" sz="1600" dirty="0"/>
              <a:t>排出ガス</a:t>
            </a:r>
            <a:endParaRPr lang="en-US" altLang="ja-JP" sz="1600" dirty="0"/>
          </a:p>
          <a:p>
            <a:r>
              <a:rPr lang="ja-JP" altLang="en-US" sz="1600" dirty="0"/>
              <a:t>分析計</a:t>
            </a:r>
          </a:p>
        </p:txBody>
      </p:sp>
      <p:sp>
        <p:nvSpPr>
          <p:cNvPr id="29" name="テキスト ボックス 28"/>
          <p:cNvSpPr txBox="1"/>
          <p:nvPr/>
        </p:nvSpPr>
        <p:spPr>
          <a:xfrm>
            <a:off x="4095599" y="1741452"/>
            <a:ext cx="877163" cy="369332"/>
          </a:xfrm>
          <a:prstGeom prst="rect">
            <a:avLst/>
          </a:prstGeom>
          <a:solidFill>
            <a:srgbClr val="92D050"/>
          </a:solidFill>
        </p:spPr>
        <p:txBody>
          <a:bodyPr wrap="none" rtlCol="0">
            <a:spAutoFit/>
          </a:bodyPr>
          <a:lstStyle/>
          <a:p>
            <a:r>
              <a:rPr kumimoji="1" lang="ja-JP" altLang="en-US" dirty="0"/>
              <a:t>惰行法</a:t>
            </a:r>
          </a:p>
        </p:txBody>
      </p:sp>
      <p:sp>
        <p:nvSpPr>
          <p:cNvPr id="30" name="左矢印 29"/>
          <p:cNvSpPr/>
          <p:nvPr/>
        </p:nvSpPr>
        <p:spPr>
          <a:xfrm>
            <a:off x="5393876" y="4781340"/>
            <a:ext cx="1330097" cy="6239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審査結果</a:t>
            </a:r>
          </a:p>
        </p:txBody>
      </p:sp>
      <p:sp>
        <p:nvSpPr>
          <p:cNvPr id="32" name="下矢印 31"/>
          <p:cNvSpPr/>
          <p:nvPr/>
        </p:nvSpPr>
        <p:spPr>
          <a:xfrm>
            <a:off x="2122415" y="6172700"/>
            <a:ext cx="696286" cy="133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290337" y="6383079"/>
            <a:ext cx="1181734" cy="461665"/>
          </a:xfrm>
          <a:prstGeom prst="rect">
            <a:avLst/>
          </a:prstGeom>
          <a:noFill/>
        </p:spPr>
        <p:txBody>
          <a:bodyPr wrap="none" rtlCol="0">
            <a:spAutoFit/>
          </a:bodyPr>
          <a:lstStyle/>
          <a:p>
            <a:r>
              <a:rPr kumimoji="1" lang="ja-JP" altLang="en-US" sz="1200" dirty="0"/>
              <a:t>出典：</a:t>
            </a:r>
            <a:endParaRPr kumimoji="1" lang="en-US" altLang="ja-JP" sz="1200" dirty="0"/>
          </a:p>
          <a:p>
            <a:r>
              <a:rPr kumimoji="1" lang="ja-JP" altLang="en-US" sz="1200" dirty="0"/>
              <a:t>国土交通省ＨＰ</a:t>
            </a:r>
          </a:p>
        </p:txBody>
      </p:sp>
      <p:sp>
        <p:nvSpPr>
          <p:cNvPr id="34" name="左矢印 33"/>
          <p:cNvSpPr/>
          <p:nvPr/>
        </p:nvSpPr>
        <p:spPr>
          <a:xfrm flipH="1">
            <a:off x="5331236" y="4197098"/>
            <a:ext cx="1496194" cy="6239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走行抵抗値</a:t>
            </a:r>
          </a:p>
        </p:txBody>
      </p:sp>
    </p:spTree>
    <p:extLst>
      <p:ext uri="{BB962C8B-B14F-4D97-AF65-F5344CB8AC3E}">
        <p14:creationId xmlns:p14="http://schemas.microsoft.com/office/powerpoint/2010/main" val="1792209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２０００年リコール隠し　実態</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30</a:t>
            </a:fld>
            <a:endParaRPr kumimoji="1" lang="ja-JP" altLang="en-US"/>
          </a:p>
        </p:txBody>
      </p:sp>
      <p:sp>
        <p:nvSpPr>
          <p:cNvPr id="4" name="テキスト ボックス 3"/>
          <p:cNvSpPr txBox="1"/>
          <p:nvPr/>
        </p:nvSpPr>
        <p:spPr>
          <a:xfrm>
            <a:off x="721632" y="3477296"/>
            <a:ext cx="492443" cy="605294"/>
          </a:xfrm>
          <a:prstGeom prst="rect">
            <a:avLst/>
          </a:prstGeom>
          <a:noFill/>
          <a:ln>
            <a:solidFill>
              <a:schemeClr val="tx1"/>
            </a:solidFill>
          </a:ln>
        </p:spPr>
        <p:txBody>
          <a:bodyPr vert="eaVert" wrap="none" rtlCol="0">
            <a:spAutoFit/>
          </a:bodyPr>
          <a:lstStyle/>
          <a:p>
            <a:r>
              <a:rPr kumimoji="1" lang="ja-JP" altLang="en-US" sz="2000" dirty="0"/>
              <a:t>顧客</a:t>
            </a:r>
          </a:p>
        </p:txBody>
      </p:sp>
      <p:sp>
        <p:nvSpPr>
          <p:cNvPr id="5" name="テキスト ボックス 4"/>
          <p:cNvSpPr txBox="1"/>
          <p:nvPr/>
        </p:nvSpPr>
        <p:spPr>
          <a:xfrm>
            <a:off x="2176530" y="2949262"/>
            <a:ext cx="1210588" cy="400110"/>
          </a:xfrm>
          <a:prstGeom prst="rect">
            <a:avLst/>
          </a:prstGeom>
          <a:noFill/>
          <a:ln>
            <a:solidFill>
              <a:schemeClr val="tx1"/>
            </a:solidFill>
          </a:ln>
        </p:spPr>
        <p:txBody>
          <a:bodyPr wrap="none" rtlCol="0">
            <a:spAutoFit/>
          </a:bodyPr>
          <a:lstStyle/>
          <a:p>
            <a:r>
              <a:rPr kumimoji="1" lang="ja-JP" altLang="en-US" sz="2000" dirty="0"/>
              <a:t>販売会社</a:t>
            </a:r>
          </a:p>
        </p:txBody>
      </p:sp>
      <p:sp>
        <p:nvSpPr>
          <p:cNvPr id="6" name="テキスト ボックス 5"/>
          <p:cNvSpPr txBox="1"/>
          <p:nvPr/>
        </p:nvSpPr>
        <p:spPr>
          <a:xfrm>
            <a:off x="2266682" y="4095482"/>
            <a:ext cx="954107" cy="707886"/>
          </a:xfrm>
          <a:prstGeom prst="rect">
            <a:avLst/>
          </a:prstGeom>
          <a:noFill/>
          <a:ln>
            <a:solidFill>
              <a:schemeClr val="tx1"/>
            </a:solidFill>
          </a:ln>
        </p:spPr>
        <p:txBody>
          <a:bodyPr wrap="none" rtlCol="0">
            <a:spAutoFit/>
          </a:bodyPr>
          <a:lstStyle/>
          <a:p>
            <a:r>
              <a:rPr kumimoji="1" lang="ja-JP" altLang="en-US" sz="2000" dirty="0"/>
              <a:t>お客様</a:t>
            </a:r>
            <a:endParaRPr kumimoji="1" lang="en-US" altLang="ja-JP" sz="2000" dirty="0"/>
          </a:p>
          <a:p>
            <a:r>
              <a:rPr kumimoji="1" lang="ja-JP" altLang="en-US" sz="2000" dirty="0"/>
              <a:t>相談室</a:t>
            </a:r>
          </a:p>
        </p:txBody>
      </p:sp>
      <p:sp>
        <p:nvSpPr>
          <p:cNvPr id="7" name="テキスト ボックス 6"/>
          <p:cNvSpPr txBox="1"/>
          <p:nvPr/>
        </p:nvSpPr>
        <p:spPr>
          <a:xfrm>
            <a:off x="4667569" y="3477296"/>
            <a:ext cx="1467068" cy="707886"/>
          </a:xfrm>
          <a:prstGeom prst="rect">
            <a:avLst/>
          </a:prstGeom>
          <a:noFill/>
          <a:ln>
            <a:solidFill>
              <a:schemeClr val="tx1"/>
            </a:solidFill>
          </a:ln>
        </p:spPr>
        <p:txBody>
          <a:bodyPr wrap="none" rtlCol="0">
            <a:spAutoFit/>
          </a:bodyPr>
          <a:lstStyle/>
          <a:p>
            <a:pPr algn="ctr"/>
            <a:r>
              <a:rPr kumimoji="1" lang="ja-JP" altLang="en-US" sz="2000" dirty="0"/>
              <a:t>本　社</a:t>
            </a:r>
            <a:endParaRPr kumimoji="1" lang="en-US" altLang="ja-JP" sz="2000" dirty="0"/>
          </a:p>
          <a:p>
            <a:pPr algn="ctr"/>
            <a:r>
              <a:rPr kumimoji="1" lang="ja-JP" altLang="en-US" sz="2000" dirty="0"/>
              <a:t>品質保証部</a:t>
            </a:r>
          </a:p>
        </p:txBody>
      </p:sp>
      <p:cxnSp>
        <p:nvCxnSpPr>
          <p:cNvPr id="9" name="直線矢印コネクタ 8"/>
          <p:cNvCxnSpPr>
            <a:stCxn id="4" idx="3"/>
            <a:endCxn id="5" idx="1"/>
          </p:cNvCxnSpPr>
          <p:nvPr/>
        </p:nvCxnSpPr>
        <p:spPr>
          <a:xfrm flipV="1">
            <a:off x="1214075" y="3149317"/>
            <a:ext cx="962455" cy="6306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4" idx="3"/>
            <a:endCxn id="6" idx="1"/>
          </p:cNvCxnSpPr>
          <p:nvPr/>
        </p:nvCxnSpPr>
        <p:spPr>
          <a:xfrm>
            <a:off x="1214075" y="3779943"/>
            <a:ext cx="1052607" cy="6694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a:stCxn id="5" idx="3"/>
            <a:endCxn id="7" idx="1"/>
          </p:cNvCxnSpPr>
          <p:nvPr/>
        </p:nvCxnSpPr>
        <p:spPr>
          <a:xfrm>
            <a:off x="3387118" y="3149317"/>
            <a:ext cx="1280451" cy="6819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6" idx="3"/>
            <a:endCxn id="7" idx="1"/>
          </p:cNvCxnSpPr>
          <p:nvPr/>
        </p:nvCxnSpPr>
        <p:spPr>
          <a:xfrm flipV="1">
            <a:off x="3220789" y="3831239"/>
            <a:ext cx="1446780" cy="6181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370091" y="3259363"/>
            <a:ext cx="492443" cy="1026884"/>
          </a:xfrm>
          <a:prstGeom prst="rect">
            <a:avLst/>
          </a:prstGeom>
          <a:solidFill>
            <a:schemeClr val="bg1"/>
          </a:solidFill>
        </p:spPr>
        <p:txBody>
          <a:bodyPr vert="eaVert" wrap="none" rtlCol="0">
            <a:spAutoFit/>
          </a:bodyPr>
          <a:lstStyle/>
          <a:p>
            <a:r>
              <a:rPr kumimoji="1" lang="ja-JP" altLang="en-US" sz="2000" b="1" dirty="0"/>
              <a:t>クレーム</a:t>
            </a:r>
          </a:p>
        </p:txBody>
      </p:sp>
      <p:sp>
        <p:nvSpPr>
          <p:cNvPr id="20" name="テキスト ボックス 19"/>
          <p:cNvSpPr txBox="1"/>
          <p:nvPr/>
        </p:nvSpPr>
        <p:spPr>
          <a:xfrm>
            <a:off x="3697957" y="2898612"/>
            <a:ext cx="492443" cy="1865254"/>
          </a:xfrm>
          <a:prstGeom prst="rect">
            <a:avLst/>
          </a:prstGeom>
          <a:solidFill>
            <a:schemeClr val="bg1"/>
          </a:solidFill>
        </p:spPr>
        <p:txBody>
          <a:bodyPr vert="eaVert" wrap="none" rtlCol="0">
            <a:spAutoFit/>
          </a:bodyPr>
          <a:lstStyle/>
          <a:p>
            <a:r>
              <a:rPr kumimoji="1" lang="ja-JP" altLang="en-US" sz="2000" b="1" dirty="0"/>
              <a:t>商品情報連絡書</a:t>
            </a:r>
          </a:p>
        </p:txBody>
      </p:sp>
      <p:sp>
        <p:nvSpPr>
          <p:cNvPr id="21" name="1 つの角を切り取った四角形 20"/>
          <p:cNvSpPr/>
          <p:nvPr/>
        </p:nvSpPr>
        <p:spPr>
          <a:xfrm>
            <a:off x="6843828" y="2806560"/>
            <a:ext cx="1262130" cy="623488"/>
          </a:xfrm>
          <a:prstGeom prst="snip1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オープン情報「</a:t>
            </a:r>
            <a:r>
              <a:rPr kumimoji="1" lang="en-US" altLang="ja-JP" dirty="0">
                <a:solidFill>
                  <a:sysClr val="windowText" lastClr="000000"/>
                </a:solidFill>
              </a:rPr>
              <a:t>P</a:t>
            </a:r>
            <a:r>
              <a:rPr kumimoji="1" lang="ja-JP" altLang="en-US" dirty="0">
                <a:solidFill>
                  <a:sysClr val="windowText" lastClr="000000"/>
                </a:solidFill>
              </a:rPr>
              <a:t>」</a:t>
            </a:r>
          </a:p>
        </p:txBody>
      </p:sp>
      <p:sp>
        <p:nvSpPr>
          <p:cNvPr id="22" name="1 つの角を切り取った四角形 21"/>
          <p:cNvSpPr/>
          <p:nvPr/>
        </p:nvSpPr>
        <p:spPr>
          <a:xfrm>
            <a:off x="6864439" y="4199592"/>
            <a:ext cx="1262130" cy="623488"/>
          </a:xfrm>
          <a:prstGeom prst="snip1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秘匿情報「</a:t>
            </a:r>
            <a:r>
              <a:rPr kumimoji="1" lang="en-US" altLang="ja-JP" dirty="0">
                <a:solidFill>
                  <a:sysClr val="windowText" lastClr="000000"/>
                </a:solidFill>
              </a:rPr>
              <a:t>H</a:t>
            </a:r>
            <a:r>
              <a:rPr kumimoji="1" lang="ja-JP" altLang="en-US" dirty="0">
                <a:solidFill>
                  <a:sysClr val="windowText" lastClr="000000"/>
                </a:solidFill>
              </a:rPr>
              <a:t>」</a:t>
            </a:r>
          </a:p>
        </p:txBody>
      </p:sp>
      <p:cxnSp>
        <p:nvCxnSpPr>
          <p:cNvPr id="24" name="直線矢印コネクタ 23"/>
          <p:cNvCxnSpPr>
            <a:stCxn id="22" idx="3"/>
            <a:endCxn id="21" idx="1"/>
          </p:cNvCxnSpPr>
          <p:nvPr/>
        </p:nvCxnSpPr>
        <p:spPr>
          <a:xfrm flipH="1" flipV="1">
            <a:off x="7474893" y="3430048"/>
            <a:ext cx="20611" cy="7695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7" idx="3"/>
            <a:endCxn id="22" idx="2"/>
          </p:cNvCxnSpPr>
          <p:nvPr/>
        </p:nvCxnSpPr>
        <p:spPr>
          <a:xfrm>
            <a:off x="6134637" y="3831239"/>
            <a:ext cx="729802" cy="6800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9350062" y="2318197"/>
            <a:ext cx="1293944" cy="400110"/>
          </a:xfrm>
          <a:prstGeom prst="rect">
            <a:avLst/>
          </a:prstGeom>
          <a:noFill/>
          <a:ln>
            <a:solidFill>
              <a:schemeClr val="tx1"/>
            </a:solidFill>
          </a:ln>
        </p:spPr>
        <p:txBody>
          <a:bodyPr wrap="none" rtlCol="0">
            <a:spAutoFit/>
          </a:bodyPr>
          <a:lstStyle/>
          <a:p>
            <a:r>
              <a:rPr kumimoji="1" lang="ja-JP" altLang="en-US" sz="2000" dirty="0"/>
              <a:t>運　輸　省</a:t>
            </a:r>
          </a:p>
        </p:txBody>
      </p:sp>
      <p:cxnSp>
        <p:nvCxnSpPr>
          <p:cNvPr id="29" name="直線矢印コネクタ 28"/>
          <p:cNvCxnSpPr>
            <a:stCxn id="21" idx="0"/>
            <a:endCxn id="28" idx="1"/>
          </p:cNvCxnSpPr>
          <p:nvPr/>
        </p:nvCxnSpPr>
        <p:spPr>
          <a:xfrm flipV="1">
            <a:off x="8105958" y="2518252"/>
            <a:ext cx="1244104" cy="60005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3697957" y="1787834"/>
            <a:ext cx="1263487" cy="461665"/>
          </a:xfrm>
          <a:prstGeom prst="rect">
            <a:avLst/>
          </a:prstGeom>
          <a:noFill/>
        </p:spPr>
        <p:txBody>
          <a:bodyPr wrap="none" rtlCol="0">
            <a:spAutoFit/>
          </a:bodyPr>
          <a:lstStyle/>
          <a:p>
            <a:r>
              <a:rPr kumimoji="1" lang="ja-JP" altLang="en-US" sz="2400" b="1" dirty="0">
                <a:solidFill>
                  <a:srgbClr val="00B050"/>
                </a:solidFill>
              </a:rPr>
              <a:t>リコール</a:t>
            </a:r>
          </a:p>
        </p:txBody>
      </p:sp>
      <p:cxnSp>
        <p:nvCxnSpPr>
          <p:cNvPr id="34" name="カギ線コネクタ 33"/>
          <p:cNvCxnSpPr>
            <a:stCxn id="21" idx="3"/>
            <a:endCxn id="32" idx="3"/>
          </p:cNvCxnSpPr>
          <p:nvPr/>
        </p:nvCxnSpPr>
        <p:spPr>
          <a:xfrm rot="16200000" flipV="1">
            <a:off x="5824223" y="1155889"/>
            <a:ext cx="787893" cy="2513449"/>
          </a:xfrm>
          <a:prstGeom prst="bentConnector2">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a:stCxn id="32" idx="1"/>
            <a:endCxn id="4" idx="0"/>
          </p:cNvCxnSpPr>
          <p:nvPr/>
        </p:nvCxnSpPr>
        <p:spPr>
          <a:xfrm rot="10800000" flipV="1">
            <a:off x="967855" y="2018666"/>
            <a:ext cx="2730103" cy="1458629"/>
          </a:xfrm>
          <a:prstGeom prst="bentConnector2">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3697957" y="5332736"/>
            <a:ext cx="1415772" cy="461665"/>
          </a:xfrm>
          <a:prstGeom prst="rect">
            <a:avLst/>
          </a:prstGeom>
          <a:noFill/>
        </p:spPr>
        <p:txBody>
          <a:bodyPr wrap="none" rtlCol="0">
            <a:spAutoFit/>
          </a:bodyPr>
          <a:lstStyle/>
          <a:p>
            <a:r>
              <a:rPr kumimoji="1" lang="ja-JP" altLang="en-US" sz="2400" dirty="0">
                <a:solidFill>
                  <a:srgbClr val="FF0000"/>
                </a:solidFill>
              </a:rPr>
              <a:t>隠れ回収</a:t>
            </a:r>
          </a:p>
        </p:txBody>
      </p:sp>
      <p:cxnSp>
        <p:nvCxnSpPr>
          <p:cNvPr id="41" name="カギ線コネクタ 40"/>
          <p:cNvCxnSpPr>
            <a:stCxn id="22" idx="1"/>
            <a:endCxn id="39" idx="3"/>
          </p:cNvCxnSpPr>
          <p:nvPr/>
        </p:nvCxnSpPr>
        <p:spPr>
          <a:xfrm rot="5400000">
            <a:off x="5934373" y="4002437"/>
            <a:ext cx="740489" cy="2381775"/>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39" idx="1"/>
            <a:endCxn id="4" idx="2"/>
          </p:cNvCxnSpPr>
          <p:nvPr/>
        </p:nvCxnSpPr>
        <p:spPr>
          <a:xfrm rot="10800000">
            <a:off x="967855" y="4082591"/>
            <a:ext cx="2730103" cy="1480979"/>
          </a:xfrm>
          <a:prstGeom prst="bentConnector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405843" y="5803164"/>
            <a:ext cx="1560042" cy="923330"/>
          </a:xfrm>
          <a:prstGeom prst="rect">
            <a:avLst/>
          </a:prstGeom>
          <a:noFill/>
        </p:spPr>
        <p:txBody>
          <a:bodyPr wrap="none" rtlCol="0">
            <a:spAutoFit/>
          </a:bodyPr>
          <a:lstStyle/>
          <a:p>
            <a:r>
              <a:rPr kumimoji="1" lang="ja-JP" altLang="en-US" dirty="0"/>
              <a:t>呼び込み改修</a:t>
            </a:r>
            <a:endParaRPr kumimoji="1" lang="en-US" altLang="ja-JP" dirty="0"/>
          </a:p>
          <a:p>
            <a:r>
              <a:rPr kumimoji="1" lang="ja-JP" altLang="en-US" dirty="0"/>
              <a:t>入庫の都度</a:t>
            </a:r>
            <a:endParaRPr kumimoji="1" lang="en-US" altLang="ja-JP" dirty="0"/>
          </a:p>
          <a:p>
            <a:r>
              <a:rPr kumimoji="1" lang="ja-JP" altLang="en-US" dirty="0"/>
              <a:t>不具合の都度</a:t>
            </a:r>
          </a:p>
        </p:txBody>
      </p:sp>
      <p:sp>
        <p:nvSpPr>
          <p:cNvPr id="49" name="テキスト ボックス 48"/>
          <p:cNvSpPr txBox="1"/>
          <p:nvPr/>
        </p:nvSpPr>
        <p:spPr>
          <a:xfrm>
            <a:off x="7495504" y="3654187"/>
            <a:ext cx="960519" cy="369332"/>
          </a:xfrm>
          <a:prstGeom prst="rect">
            <a:avLst/>
          </a:prstGeom>
          <a:noFill/>
        </p:spPr>
        <p:txBody>
          <a:bodyPr wrap="none" rtlCol="0">
            <a:spAutoFit/>
          </a:bodyPr>
          <a:lstStyle/>
          <a:p>
            <a:r>
              <a:rPr kumimoji="1" lang="ja-JP" altLang="en-US" dirty="0"/>
              <a:t>２～３割</a:t>
            </a:r>
          </a:p>
        </p:txBody>
      </p:sp>
      <p:sp>
        <p:nvSpPr>
          <p:cNvPr id="50" name="テキスト ボックス 49"/>
          <p:cNvSpPr txBox="1"/>
          <p:nvPr/>
        </p:nvSpPr>
        <p:spPr>
          <a:xfrm>
            <a:off x="3344625" y="4689019"/>
            <a:ext cx="1338828" cy="369332"/>
          </a:xfrm>
          <a:prstGeom prst="rect">
            <a:avLst/>
          </a:prstGeom>
          <a:noFill/>
        </p:spPr>
        <p:txBody>
          <a:bodyPr wrap="none" rtlCol="0">
            <a:spAutoFit/>
          </a:bodyPr>
          <a:lstStyle/>
          <a:p>
            <a:r>
              <a:rPr kumimoji="1" lang="ja-JP" altLang="en-US" dirty="0"/>
              <a:t>数万枚／年</a:t>
            </a:r>
          </a:p>
        </p:txBody>
      </p:sp>
      <p:sp>
        <p:nvSpPr>
          <p:cNvPr id="51" name="テキスト ボックス 50"/>
          <p:cNvSpPr txBox="1"/>
          <p:nvPr/>
        </p:nvSpPr>
        <p:spPr>
          <a:xfrm>
            <a:off x="8433144" y="6444476"/>
            <a:ext cx="2210862" cy="276999"/>
          </a:xfrm>
          <a:prstGeom prst="rect">
            <a:avLst/>
          </a:prstGeom>
          <a:noFill/>
        </p:spPr>
        <p:txBody>
          <a:bodyPr wrap="none" rtlCol="0">
            <a:spAutoFit/>
          </a:bodyPr>
          <a:lstStyle/>
          <a:p>
            <a:r>
              <a:rPr kumimoji="1" lang="ja-JP" altLang="en-US" sz="1200" dirty="0"/>
              <a:t>出典：奥山俊宏、内部告発の力</a:t>
            </a:r>
          </a:p>
        </p:txBody>
      </p:sp>
      <p:sp>
        <p:nvSpPr>
          <p:cNvPr id="8" name="テキスト ボックス 7"/>
          <p:cNvSpPr txBox="1"/>
          <p:nvPr/>
        </p:nvSpPr>
        <p:spPr>
          <a:xfrm>
            <a:off x="9025123" y="4327808"/>
            <a:ext cx="2198038" cy="923330"/>
          </a:xfrm>
          <a:prstGeom prst="rect">
            <a:avLst/>
          </a:prstGeom>
          <a:noFill/>
        </p:spPr>
        <p:txBody>
          <a:bodyPr wrap="none" rtlCol="0">
            <a:spAutoFit/>
          </a:bodyPr>
          <a:lstStyle/>
          <a:p>
            <a:pPr algn="ctr"/>
            <a:r>
              <a:rPr kumimoji="1" lang="ja-JP" altLang="en-US" dirty="0"/>
              <a:t>紙台帳</a:t>
            </a:r>
            <a:endParaRPr kumimoji="1" lang="en-US" altLang="ja-JP" dirty="0"/>
          </a:p>
          <a:p>
            <a:endParaRPr lang="en-US" altLang="ja-JP" dirty="0"/>
          </a:p>
          <a:p>
            <a:r>
              <a:rPr kumimoji="1" lang="ja-JP" altLang="en-US" dirty="0"/>
              <a:t>コンピュータシステム</a:t>
            </a:r>
            <a:endParaRPr kumimoji="1" lang="en-US" altLang="ja-JP" dirty="0"/>
          </a:p>
        </p:txBody>
      </p:sp>
      <p:sp>
        <p:nvSpPr>
          <p:cNvPr id="11" name="下矢印 10"/>
          <p:cNvSpPr/>
          <p:nvPr/>
        </p:nvSpPr>
        <p:spPr>
          <a:xfrm>
            <a:off x="9885883" y="4700956"/>
            <a:ext cx="476518" cy="184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570144" y="5626870"/>
            <a:ext cx="1107996" cy="369332"/>
          </a:xfrm>
          <a:prstGeom prst="rect">
            <a:avLst/>
          </a:prstGeom>
          <a:noFill/>
        </p:spPr>
        <p:txBody>
          <a:bodyPr wrap="none" rtlCol="0">
            <a:spAutoFit/>
          </a:bodyPr>
          <a:lstStyle/>
          <a:p>
            <a:r>
              <a:rPr kumimoji="1" lang="ja-JP" altLang="en-US" dirty="0"/>
              <a:t>避難訓練</a:t>
            </a:r>
          </a:p>
        </p:txBody>
      </p:sp>
      <p:sp>
        <p:nvSpPr>
          <p:cNvPr id="31" name="テキスト ボックス 30"/>
          <p:cNvSpPr txBox="1"/>
          <p:nvPr/>
        </p:nvSpPr>
        <p:spPr>
          <a:xfrm>
            <a:off x="5821648" y="4873685"/>
            <a:ext cx="1673856" cy="400110"/>
          </a:xfrm>
          <a:prstGeom prst="rect">
            <a:avLst/>
          </a:prstGeom>
          <a:noFill/>
        </p:spPr>
        <p:txBody>
          <a:bodyPr wrap="none" rtlCol="0">
            <a:spAutoFit/>
          </a:bodyPr>
          <a:lstStyle/>
          <a:p>
            <a:r>
              <a:rPr kumimoji="1" lang="ja-JP" altLang="en-US" sz="2000" b="1" dirty="0"/>
              <a:t>会議資料等も</a:t>
            </a:r>
          </a:p>
        </p:txBody>
      </p:sp>
      <p:sp>
        <p:nvSpPr>
          <p:cNvPr id="15" name="テキスト ボックス 14"/>
          <p:cNvSpPr txBox="1"/>
          <p:nvPr/>
        </p:nvSpPr>
        <p:spPr>
          <a:xfrm>
            <a:off x="7495504" y="4822706"/>
            <a:ext cx="1460656" cy="646331"/>
          </a:xfrm>
          <a:prstGeom prst="rect">
            <a:avLst/>
          </a:prstGeom>
          <a:noFill/>
        </p:spPr>
        <p:txBody>
          <a:bodyPr wrap="none" rtlCol="0">
            <a:spAutoFit/>
          </a:bodyPr>
          <a:lstStyle/>
          <a:p>
            <a:r>
              <a:rPr kumimoji="1" lang="ja-JP" altLang="en-US" dirty="0"/>
              <a:t>遅くとも</a:t>
            </a:r>
            <a:endParaRPr kumimoji="1" lang="en-US" altLang="ja-JP" dirty="0"/>
          </a:p>
          <a:p>
            <a:r>
              <a:rPr kumimoji="1" lang="ja-JP" altLang="en-US" dirty="0"/>
              <a:t>１９７８年から</a:t>
            </a:r>
            <a:endParaRPr kumimoji="1" lang="en-US" altLang="ja-JP" dirty="0"/>
          </a:p>
        </p:txBody>
      </p:sp>
      <p:sp>
        <p:nvSpPr>
          <p:cNvPr id="16" name="テキスト ボックス 15"/>
          <p:cNvSpPr txBox="1"/>
          <p:nvPr/>
        </p:nvSpPr>
        <p:spPr>
          <a:xfrm>
            <a:off x="371100" y="5861196"/>
            <a:ext cx="3324949" cy="830997"/>
          </a:xfrm>
          <a:prstGeom prst="rect">
            <a:avLst/>
          </a:prstGeom>
          <a:noFill/>
        </p:spPr>
        <p:txBody>
          <a:bodyPr wrap="none" rtlCol="0">
            <a:spAutoFit/>
          </a:bodyPr>
          <a:lstStyle/>
          <a:p>
            <a:r>
              <a:rPr kumimoji="1" lang="ja-JP" altLang="en-US" sz="2400" dirty="0">
                <a:solidFill>
                  <a:srgbClr val="0070C0"/>
                </a:solidFill>
              </a:rPr>
              <a:t>Ｄｉｓｃｕｓｓｉｏｎ：</a:t>
            </a:r>
            <a:endParaRPr kumimoji="1" lang="en-US" altLang="ja-JP" sz="2400" dirty="0">
              <a:solidFill>
                <a:srgbClr val="0070C0"/>
              </a:solidFill>
            </a:endParaRPr>
          </a:p>
          <a:p>
            <a:r>
              <a:rPr kumimoji="1" lang="ja-JP" altLang="en-US" sz="2400" dirty="0">
                <a:solidFill>
                  <a:srgbClr val="0070C0"/>
                </a:solidFill>
              </a:rPr>
              <a:t>なぜ、進化し続けたのか</a:t>
            </a:r>
          </a:p>
        </p:txBody>
      </p:sp>
    </p:spTree>
    <p:extLst>
      <p:ext uri="{BB962C8B-B14F-4D97-AF65-F5344CB8AC3E}">
        <p14:creationId xmlns:p14="http://schemas.microsoft.com/office/powerpoint/2010/main" val="2439614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２０００年リコール隠し　影響</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31</a:t>
            </a:fld>
            <a:endParaRPr kumimoji="1" lang="ja-JP" altLang="en-US"/>
          </a:p>
        </p:txBody>
      </p:sp>
      <p:sp>
        <p:nvSpPr>
          <p:cNvPr id="4" name="テキスト ボックス 3"/>
          <p:cNvSpPr txBox="1"/>
          <p:nvPr/>
        </p:nvSpPr>
        <p:spPr>
          <a:xfrm>
            <a:off x="838200" y="1690688"/>
            <a:ext cx="7329251" cy="4154984"/>
          </a:xfrm>
          <a:prstGeom prst="rect">
            <a:avLst/>
          </a:prstGeom>
          <a:noFill/>
        </p:spPr>
        <p:txBody>
          <a:bodyPr wrap="none" rtlCol="0">
            <a:spAutoFit/>
          </a:bodyPr>
          <a:lstStyle/>
          <a:p>
            <a:r>
              <a:rPr kumimoji="1" lang="ja-JP" altLang="en-US" sz="2400" dirty="0"/>
              <a:t>道路運送車両法違反（虚偽報告）</a:t>
            </a:r>
            <a:endParaRPr kumimoji="1" lang="en-US" altLang="ja-JP" sz="2400" dirty="0"/>
          </a:p>
          <a:p>
            <a:r>
              <a:rPr kumimoji="1" lang="ja-JP" altLang="en-US" sz="2400" dirty="0"/>
              <a:t>　　三菱自動車：過料４００万円、罰金４０万円</a:t>
            </a:r>
            <a:endParaRPr kumimoji="1" lang="en-US" altLang="ja-JP" sz="2400" dirty="0"/>
          </a:p>
          <a:p>
            <a:r>
              <a:rPr kumimoji="1" lang="ja-JP" altLang="en-US" sz="2400" dirty="0"/>
              <a:t>　　副社長</a:t>
            </a:r>
            <a:r>
              <a:rPr kumimoji="1" lang="en-US" altLang="ja-JP" sz="2400" dirty="0"/>
              <a:t>×</a:t>
            </a:r>
            <a:r>
              <a:rPr kumimoji="1" lang="ja-JP" altLang="en-US" sz="2400" dirty="0"/>
              <a:t>２、副本部長、品質保証部長：罰金２０万円</a:t>
            </a:r>
            <a:endParaRPr kumimoji="1" lang="en-US" altLang="ja-JP" sz="2400" dirty="0"/>
          </a:p>
          <a:p>
            <a:endParaRPr lang="en-US" altLang="ja-JP" sz="2400" dirty="0"/>
          </a:p>
          <a:p>
            <a:r>
              <a:rPr lang="ja-JP" altLang="en-US" sz="2400" dirty="0"/>
              <a:t>社長交代（２０００年１１月）</a:t>
            </a:r>
            <a:endParaRPr lang="en-US" altLang="ja-JP" sz="2400" dirty="0"/>
          </a:p>
          <a:p>
            <a:endParaRPr lang="en-US" altLang="ja-JP" sz="2400" dirty="0"/>
          </a:p>
          <a:p>
            <a:r>
              <a:rPr lang="ja-JP" altLang="en-US" sz="2400" dirty="0"/>
              <a:t>国内販売シェアの推移</a:t>
            </a:r>
            <a:endParaRPr lang="en-US" altLang="ja-JP" sz="2400" dirty="0"/>
          </a:p>
          <a:p>
            <a:endParaRPr lang="en-US" altLang="ja-JP" sz="2400" dirty="0"/>
          </a:p>
          <a:p>
            <a:endParaRPr kumimoji="1" lang="en-US" altLang="ja-JP" sz="2400" dirty="0"/>
          </a:p>
          <a:p>
            <a:endParaRPr lang="en-US" altLang="ja-JP" sz="2400" dirty="0"/>
          </a:p>
          <a:p>
            <a:endParaRPr kumimoji="1" lang="ja-JP" altLang="en-US" sz="2400" dirty="0"/>
          </a:p>
        </p:txBody>
      </p:sp>
      <p:graphicFrame>
        <p:nvGraphicFramePr>
          <p:cNvPr id="8" name="グラフ 7"/>
          <p:cNvGraphicFramePr/>
          <p:nvPr>
            <p:extLst>
              <p:ext uri="{D42A27DB-BD31-4B8C-83A1-F6EECF244321}">
                <p14:modId xmlns:p14="http://schemas.microsoft.com/office/powerpoint/2010/main" val="2932808096"/>
              </p:ext>
            </p:extLst>
          </p:nvPr>
        </p:nvGraphicFramePr>
        <p:xfrm>
          <a:off x="987552" y="4480560"/>
          <a:ext cx="10698480" cy="2058352"/>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586572" y="4480560"/>
            <a:ext cx="490840" cy="369332"/>
          </a:xfrm>
          <a:prstGeom prst="rect">
            <a:avLst/>
          </a:prstGeom>
          <a:noFill/>
        </p:spPr>
        <p:txBody>
          <a:bodyPr wrap="none" rtlCol="0">
            <a:spAutoFit/>
          </a:bodyPr>
          <a:lstStyle/>
          <a:p>
            <a:r>
              <a:rPr kumimoji="1" lang="en-US" altLang="ja-JP" dirty="0"/>
              <a:t>(%)</a:t>
            </a:r>
            <a:endParaRPr kumimoji="1" lang="ja-JP" altLang="en-US" dirty="0"/>
          </a:p>
        </p:txBody>
      </p:sp>
      <p:sp>
        <p:nvSpPr>
          <p:cNvPr id="10" name="テキスト ボックス 9"/>
          <p:cNvSpPr txBox="1"/>
          <p:nvPr/>
        </p:nvSpPr>
        <p:spPr>
          <a:xfrm>
            <a:off x="8278368" y="6538912"/>
            <a:ext cx="2980303" cy="276999"/>
          </a:xfrm>
          <a:prstGeom prst="rect">
            <a:avLst/>
          </a:prstGeom>
          <a:noFill/>
        </p:spPr>
        <p:txBody>
          <a:bodyPr wrap="none" rtlCol="0">
            <a:spAutoFit/>
          </a:bodyPr>
          <a:lstStyle/>
          <a:p>
            <a:r>
              <a:rPr kumimoji="1" lang="ja-JP" altLang="en-US" sz="1200" dirty="0"/>
              <a:t>出典：日本自動車工業会、自動車統計月報</a:t>
            </a:r>
          </a:p>
        </p:txBody>
      </p:sp>
    </p:spTree>
    <p:extLst>
      <p:ext uri="{BB962C8B-B14F-4D97-AF65-F5344CB8AC3E}">
        <p14:creationId xmlns:p14="http://schemas.microsoft.com/office/powerpoint/2010/main" val="2151659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32</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430" y="0"/>
            <a:ext cx="3475759" cy="685800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803" y="1270329"/>
            <a:ext cx="3773357" cy="4317342"/>
          </a:xfrm>
          <a:prstGeom prst="rect">
            <a:avLst/>
          </a:prstGeom>
        </p:spPr>
      </p:pic>
      <p:sp>
        <p:nvSpPr>
          <p:cNvPr id="8" name="テキスト ボックス 7"/>
          <p:cNvSpPr txBox="1"/>
          <p:nvPr/>
        </p:nvSpPr>
        <p:spPr>
          <a:xfrm>
            <a:off x="2515327" y="5743954"/>
            <a:ext cx="2342308" cy="276999"/>
          </a:xfrm>
          <a:prstGeom prst="rect">
            <a:avLst/>
          </a:prstGeom>
          <a:noFill/>
        </p:spPr>
        <p:txBody>
          <a:bodyPr wrap="none" rtlCol="0">
            <a:spAutoFit/>
          </a:bodyPr>
          <a:lstStyle/>
          <a:p>
            <a:r>
              <a:rPr kumimoji="1" lang="ja-JP" altLang="en-US" sz="1200" dirty="0"/>
              <a:t>出典：日本経済新聞　</a:t>
            </a:r>
            <a:r>
              <a:rPr kumimoji="1" lang="en-US" altLang="ja-JP" sz="1200" dirty="0"/>
              <a:t>1996/04/23</a:t>
            </a:r>
            <a:endParaRPr kumimoji="1" lang="ja-JP" altLang="en-US" sz="1200" dirty="0"/>
          </a:p>
        </p:txBody>
      </p:sp>
    </p:spTree>
    <p:extLst>
      <p:ext uri="{BB962C8B-B14F-4D97-AF65-F5344CB8AC3E}">
        <p14:creationId xmlns:p14="http://schemas.microsoft.com/office/powerpoint/2010/main" val="3851370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アメリカでのセクハラ訴訟</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33</a:t>
            </a:fld>
            <a:endParaRPr kumimoji="1" lang="ja-JP" altLang="en-US"/>
          </a:p>
        </p:txBody>
      </p:sp>
      <p:sp>
        <p:nvSpPr>
          <p:cNvPr id="4" name="テキスト ボックス 3"/>
          <p:cNvSpPr txBox="1"/>
          <p:nvPr/>
        </p:nvSpPr>
        <p:spPr>
          <a:xfrm>
            <a:off x="838200" y="1556464"/>
            <a:ext cx="10965110" cy="4524315"/>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2400" dirty="0"/>
              <a:t>三菱自動車がアメリカ進出（１９８８年）</a:t>
            </a:r>
            <a:endParaRPr kumimoji="1" lang="en-US" altLang="ja-JP" sz="2400" dirty="0"/>
          </a:p>
          <a:p>
            <a:pPr marL="800100" lvl="1" indent="-342900">
              <a:buFont typeface="Arial" panose="020B0604020202020204" pitchFamily="34" charset="0"/>
              <a:buChar char="•"/>
            </a:pPr>
            <a:r>
              <a:rPr kumimoji="1" lang="ja-JP" altLang="en-US" sz="2400" dirty="0"/>
              <a:t>イリノイ州ノーマル市（人口４２，０００人）で操業開始。</a:t>
            </a:r>
            <a:r>
              <a:rPr lang="ja-JP" altLang="en-US" sz="2400" dirty="0"/>
              <a:t>従業員４，２００人</a:t>
            </a:r>
            <a:endParaRPr lang="en-US" altLang="ja-JP" sz="2400" dirty="0"/>
          </a:p>
          <a:p>
            <a:endParaRPr kumimoji="1" lang="en-US" altLang="ja-JP" sz="800" dirty="0"/>
          </a:p>
          <a:p>
            <a:pPr marL="342900" indent="-342900">
              <a:buFont typeface="Wingdings" panose="05000000000000000000" pitchFamily="2" charset="2"/>
              <a:buChar char="Ø"/>
            </a:pPr>
            <a:r>
              <a:rPr kumimoji="1" lang="ja-JP" altLang="en-US" sz="2400" dirty="0"/>
              <a:t>セクハラの蔓延（１９９０年代初めから）</a:t>
            </a:r>
            <a:endParaRPr kumimoji="1" lang="en-US" altLang="ja-JP" sz="2400" dirty="0"/>
          </a:p>
          <a:p>
            <a:pPr marL="800100" lvl="1" indent="-342900">
              <a:buFont typeface="Arial" panose="020B0604020202020204" pitchFamily="34" charset="0"/>
              <a:buChar char="•"/>
            </a:pPr>
            <a:r>
              <a:rPr kumimoji="1" lang="ja-JP" altLang="en-US" sz="2400" dirty="0"/>
              <a:t>男性が女性に対して、嫌がらせ、体に触れる、キス、仕事の妨害</a:t>
            </a:r>
            <a:endParaRPr kumimoji="1" lang="en-US" altLang="ja-JP" sz="2400" dirty="0"/>
          </a:p>
          <a:p>
            <a:pPr marL="800100" lvl="1" indent="-342900">
              <a:buFont typeface="Arial" panose="020B0604020202020204" pitchFamily="34" charset="0"/>
              <a:buChar char="•"/>
            </a:pPr>
            <a:r>
              <a:rPr kumimoji="1" lang="ja-JP" altLang="en-US" sz="2400" dirty="0"/>
              <a:t>会社公認の「セックス・パーティ」：　三菱従業員の赴任時など</a:t>
            </a:r>
            <a:endParaRPr kumimoji="1" lang="en-US" altLang="ja-JP" sz="2400" dirty="0"/>
          </a:p>
          <a:p>
            <a:pPr marL="800100" lvl="1" indent="-342900">
              <a:buFont typeface="Arial" panose="020B0604020202020204" pitchFamily="34" charset="0"/>
              <a:buChar char="•"/>
            </a:pPr>
            <a:endParaRPr lang="en-US" altLang="ja-JP" sz="800" dirty="0"/>
          </a:p>
          <a:p>
            <a:pPr marL="342900" indent="-342900">
              <a:buFont typeface="Wingdings" panose="05000000000000000000" pitchFamily="2" charset="2"/>
              <a:buChar char="Ø"/>
            </a:pPr>
            <a:r>
              <a:rPr kumimoji="1" lang="ja-JP" altLang="en-US" sz="2400" dirty="0"/>
              <a:t>民事訴訟（１９９４年）</a:t>
            </a:r>
            <a:endParaRPr kumimoji="1" lang="en-US" altLang="ja-JP" sz="2400" dirty="0"/>
          </a:p>
          <a:p>
            <a:pPr marL="342900" indent="-342900">
              <a:buFont typeface="Wingdings" panose="05000000000000000000" pitchFamily="2" charset="2"/>
              <a:buChar char="Ø"/>
            </a:pPr>
            <a:endParaRPr lang="en-US" altLang="ja-JP" sz="800" dirty="0"/>
          </a:p>
          <a:p>
            <a:pPr marL="342900" indent="-342900">
              <a:buFont typeface="Wingdings" panose="05000000000000000000" pitchFamily="2" charset="2"/>
              <a:buChar char="Ø"/>
            </a:pPr>
            <a:r>
              <a:rPr kumimoji="1" lang="ja-JP" altLang="en-US" sz="2400" dirty="0"/>
              <a:t>連邦雇用平等委員会（ＥＥＯＣ）が訴訟（１９９６年）：　クラス・アクション（集団訴訟）</a:t>
            </a:r>
            <a:endParaRPr kumimoji="1" lang="en-US" altLang="ja-JP" sz="2400" dirty="0"/>
          </a:p>
          <a:p>
            <a:pPr marL="342900" indent="-342900">
              <a:buFont typeface="Wingdings" panose="05000000000000000000" pitchFamily="2" charset="2"/>
              <a:buChar char="Ø"/>
            </a:pPr>
            <a:endParaRPr lang="en-US" altLang="ja-JP" sz="800" dirty="0"/>
          </a:p>
          <a:p>
            <a:pPr marL="342900" indent="-342900">
              <a:buFont typeface="Wingdings" panose="05000000000000000000" pitchFamily="2" charset="2"/>
              <a:buChar char="Ø"/>
            </a:pPr>
            <a:r>
              <a:rPr kumimoji="1" lang="ja-JP" altLang="en-US" sz="2400" dirty="0"/>
              <a:t>三菱自動車は、ＥＥＯＣに市長など</a:t>
            </a:r>
            <a:r>
              <a:rPr kumimoji="1" lang="en-US" altLang="ja-JP" sz="2400" dirty="0"/>
              <a:t>3,000</a:t>
            </a:r>
            <a:r>
              <a:rPr kumimoji="1" lang="ja-JP" altLang="en-US" sz="2400" dirty="0"/>
              <a:t>人をバスで送り込みデモ</a:t>
            </a:r>
            <a:endParaRPr kumimoji="1" lang="en-US" altLang="ja-JP" sz="2400" dirty="0"/>
          </a:p>
          <a:p>
            <a:pPr marL="342900" indent="-342900">
              <a:buFont typeface="Wingdings" panose="05000000000000000000" pitchFamily="2" charset="2"/>
              <a:buChar char="Ø"/>
            </a:pPr>
            <a:endParaRPr lang="en-US" altLang="ja-JP" sz="800" dirty="0"/>
          </a:p>
          <a:p>
            <a:pPr marL="342900" indent="-342900">
              <a:buFont typeface="Wingdings" panose="05000000000000000000" pitchFamily="2" charset="2"/>
              <a:buChar char="Ø"/>
            </a:pPr>
            <a:r>
              <a:rPr kumimoji="1" lang="ja-JP" altLang="en-US" sz="2400" dirty="0"/>
              <a:t>民事訴訟で和解（１９９７年）：　９５０万ドル</a:t>
            </a:r>
            <a:endParaRPr kumimoji="1" lang="en-US" altLang="ja-JP" sz="2400" dirty="0"/>
          </a:p>
          <a:p>
            <a:pPr marL="342900" indent="-342900">
              <a:buFont typeface="Wingdings" panose="05000000000000000000" pitchFamily="2" charset="2"/>
              <a:buChar char="Ø"/>
            </a:pPr>
            <a:endParaRPr kumimoji="1" lang="en-US" altLang="ja-JP" sz="800" dirty="0"/>
          </a:p>
          <a:p>
            <a:pPr marL="342900" indent="-342900">
              <a:buFont typeface="Wingdings" panose="05000000000000000000" pitchFamily="2" charset="2"/>
              <a:buChar char="Ø"/>
            </a:pPr>
            <a:r>
              <a:rPr kumimoji="1" lang="ja-JP" altLang="en-US" sz="2400" dirty="0"/>
              <a:t>ＥＥＯＣと和解（１９９８年）：　３，４００万ドル</a:t>
            </a:r>
          </a:p>
        </p:txBody>
      </p:sp>
      <p:sp>
        <p:nvSpPr>
          <p:cNvPr id="5" name="テキスト ボックス 4"/>
          <p:cNvSpPr txBox="1"/>
          <p:nvPr/>
        </p:nvSpPr>
        <p:spPr>
          <a:xfrm>
            <a:off x="8056833" y="5681455"/>
            <a:ext cx="3850734" cy="276999"/>
          </a:xfrm>
          <a:prstGeom prst="rect">
            <a:avLst/>
          </a:prstGeom>
          <a:noFill/>
        </p:spPr>
        <p:txBody>
          <a:bodyPr wrap="none" rtlCol="0">
            <a:spAutoFit/>
          </a:bodyPr>
          <a:lstStyle/>
          <a:p>
            <a:r>
              <a:rPr kumimoji="1" lang="ja-JP" altLang="en-US" sz="1200" dirty="0"/>
              <a:t>出典：柏木宏、アメリカにおけるセクシュアル・ハラスメント</a:t>
            </a:r>
          </a:p>
        </p:txBody>
      </p:sp>
      <p:sp>
        <p:nvSpPr>
          <p:cNvPr id="6" name="テキスト ボックス 5"/>
          <p:cNvSpPr txBox="1"/>
          <p:nvPr/>
        </p:nvSpPr>
        <p:spPr>
          <a:xfrm>
            <a:off x="1911991" y="6259810"/>
            <a:ext cx="6931706" cy="461665"/>
          </a:xfrm>
          <a:prstGeom prst="rect">
            <a:avLst/>
          </a:prstGeom>
          <a:noFill/>
        </p:spPr>
        <p:txBody>
          <a:bodyPr wrap="none" rtlCol="0">
            <a:spAutoFit/>
          </a:bodyPr>
          <a:lstStyle/>
          <a:p>
            <a:r>
              <a:rPr kumimoji="1" lang="ja-JP" altLang="en-US" sz="2400" dirty="0">
                <a:solidFill>
                  <a:srgbClr val="0070C0"/>
                </a:solidFill>
              </a:rPr>
              <a:t>Ｄｉｓｃｕｓｓｉｏｎ：　米国子会社を管理できていたのか？</a:t>
            </a:r>
          </a:p>
        </p:txBody>
      </p:sp>
    </p:spTree>
    <p:extLst>
      <p:ext uri="{BB962C8B-B14F-4D97-AF65-F5344CB8AC3E}">
        <p14:creationId xmlns:p14="http://schemas.microsoft.com/office/powerpoint/2010/main" val="4002012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34</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2900" y="0"/>
            <a:ext cx="7200900" cy="68580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259" y="5409075"/>
            <a:ext cx="1687546" cy="1522101"/>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052" y="5492149"/>
            <a:ext cx="1262015" cy="1365851"/>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4264" y="5467699"/>
            <a:ext cx="2468355" cy="1426889"/>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759" y="5492148"/>
            <a:ext cx="1212293" cy="1365851"/>
          </a:xfrm>
          <a:prstGeom prst="rect">
            <a:avLst/>
          </a:prstGeom>
        </p:spPr>
      </p:pic>
      <p:sp>
        <p:nvSpPr>
          <p:cNvPr id="9" name="テキスト ボックス 8"/>
          <p:cNvSpPr txBox="1"/>
          <p:nvPr/>
        </p:nvSpPr>
        <p:spPr>
          <a:xfrm>
            <a:off x="865905" y="5076649"/>
            <a:ext cx="2342308" cy="276999"/>
          </a:xfrm>
          <a:prstGeom prst="rect">
            <a:avLst/>
          </a:prstGeom>
          <a:noFill/>
        </p:spPr>
        <p:txBody>
          <a:bodyPr wrap="none" rtlCol="0">
            <a:spAutoFit/>
          </a:bodyPr>
          <a:lstStyle/>
          <a:p>
            <a:r>
              <a:rPr kumimoji="1" lang="ja-JP" altLang="en-US" sz="1200" dirty="0"/>
              <a:t>出典：日本経済新聞　</a:t>
            </a:r>
            <a:r>
              <a:rPr kumimoji="1" lang="en-US" altLang="ja-JP" sz="1200" dirty="0"/>
              <a:t>1997/10/23</a:t>
            </a:r>
            <a:endParaRPr kumimoji="1" lang="ja-JP" altLang="en-US" sz="1200" dirty="0"/>
          </a:p>
        </p:txBody>
      </p:sp>
    </p:spTree>
    <p:extLst>
      <p:ext uri="{BB962C8B-B14F-4D97-AF65-F5344CB8AC3E}">
        <p14:creationId xmlns:p14="http://schemas.microsoft.com/office/powerpoint/2010/main" val="2798628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総会屋利益供与事件</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35</a:t>
            </a:fld>
            <a:endParaRPr kumimoji="1" lang="ja-JP" altLang="en-US"/>
          </a:p>
        </p:txBody>
      </p:sp>
      <p:sp>
        <p:nvSpPr>
          <p:cNvPr id="4" name="テキスト ボックス 3"/>
          <p:cNvSpPr txBox="1"/>
          <p:nvPr/>
        </p:nvSpPr>
        <p:spPr>
          <a:xfrm>
            <a:off x="838200" y="1897757"/>
            <a:ext cx="10814108" cy="3785652"/>
          </a:xfrm>
          <a:prstGeom prst="rect">
            <a:avLst/>
          </a:prstGeom>
          <a:noFill/>
        </p:spPr>
        <p:txBody>
          <a:bodyPr wrap="square" rtlCol="0">
            <a:spAutoFit/>
          </a:bodyPr>
          <a:lstStyle/>
          <a:p>
            <a:r>
              <a:rPr lang="ja-JP" altLang="en-US" sz="2400" dirty="0"/>
              <a:t>１９９７年１０月発覚</a:t>
            </a:r>
            <a:endParaRPr lang="en-US" altLang="ja-JP" sz="2400" dirty="0"/>
          </a:p>
          <a:p>
            <a:pPr marL="342900" indent="-342900">
              <a:buFont typeface="Arial" panose="020B0604020202020204" pitchFamily="34" charset="0"/>
              <a:buChar char="•"/>
            </a:pPr>
            <a:r>
              <a:rPr lang="ja-JP" altLang="en-US" sz="2400" dirty="0"/>
              <a:t>三菱自動車は</a:t>
            </a:r>
            <a:r>
              <a:rPr lang="ja-JP" altLang="en-US" sz="2400" dirty="0">
                <a:solidFill>
                  <a:srgbClr val="FF0000"/>
                </a:solidFill>
              </a:rPr>
              <a:t>上場の翌年</a:t>
            </a:r>
            <a:r>
              <a:rPr lang="en-US" altLang="ja-JP" sz="2400" dirty="0"/>
              <a:t>1989</a:t>
            </a:r>
            <a:r>
              <a:rPr lang="ja-JP" altLang="en-US" sz="2400" dirty="0"/>
              <a:t>年から</a:t>
            </a:r>
            <a:r>
              <a:rPr lang="en-US" altLang="ja-JP" sz="2400" dirty="0"/>
              <a:t>1997 </a:t>
            </a:r>
            <a:r>
              <a:rPr lang="ja-JP" altLang="en-US" sz="2400" dirty="0"/>
              <a:t>年に担当者が逮捕されるまで，総会屋に利益供与</a:t>
            </a:r>
            <a:endParaRPr lang="en-US" altLang="ja-JP" sz="2400" dirty="0"/>
          </a:p>
          <a:p>
            <a:pPr marL="342900" indent="-342900">
              <a:buFont typeface="Arial" panose="020B0604020202020204" pitchFamily="34" charset="0"/>
              <a:buChar char="•"/>
            </a:pPr>
            <a:r>
              <a:rPr lang="ja-JP" altLang="en-US" sz="2400" dirty="0"/>
              <a:t>総務部総務グループ長が代々引き継ぎ</a:t>
            </a:r>
            <a:endParaRPr lang="en-US" altLang="ja-JP" sz="2400" dirty="0"/>
          </a:p>
          <a:p>
            <a:pPr marL="342900" indent="-342900">
              <a:buFont typeface="Arial" panose="020B0604020202020204" pitchFamily="34" charset="0"/>
              <a:buChar char="•"/>
            </a:pPr>
            <a:r>
              <a:rPr lang="ja-JP" altLang="en-US" sz="2400" dirty="0"/>
              <a:t>総会屋の関係する会社が経営する「海の家」の利用料名目で資金の提供</a:t>
            </a:r>
            <a:endParaRPr lang="en-US" altLang="ja-JP" sz="2400" dirty="0"/>
          </a:p>
          <a:p>
            <a:pPr marL="342900" indent="-342900">
              <a:buFont typeface="Arial" panose="020B0604020202020204" pitchFamily="34" charset="0"/>
              <a:buChar char="•"/>
            </a:pPr>
            <a:r>
              <a:rPr lang="en-US" altLang="ja-JP" sz="2400" dirty="0"/>
              <a:t>1989 </a:t>
            </a:r>
            <a:r>
              <a:rPr lang="ja-JP" altLang="en-US" sz="2400" dirty="0"/>
              <a:t>年から</a:t>
            </a:r>
            <a:r>
              <a:rPr lang="en-US" altLang="ja-JP" sz="2400" dirty="0"/>
              <a:t>1993 </a:t>
            </a:r>
            <a:r>
              <a:rPr lang="ja-JP" altLang="en-US" sz="2400" dirty="0"/>
              <a:t>年までの合計では，</a:t>
            </a:r>
            <a:r>
              <a:rPr lang="en-US" altLang="ja-JP" sz="2400" dirty="0"/>
              <a:t>2,350 </a:t>
            </a:r>
            <a:r>
              <a:rPr lang="ja-JP" altLang="en-US" sz="2400" dirty="0"/>
              <a:t>万円。</a:t>
            </a:r>
            <a:r>
              <a:rPr lang="en-US" altLang="ja-JP" sz="2400" dirty="0"/>
              <a:t>1997 </a:t>
            </a:r>
            <a:r>
              <a:rPr lang="ja-JP" altLang="en-US" sz="2400" dirty="0"/>
              <a:t>年は</a:t>
            </a:r>
            <a:r>
              <a:rPr lang="en-US" altLang="ja-JP" sz="2400" dirty="0"/>
              <a:t>933 </a:t>
            </a:r>
            <a:r>
              <a:rPr lang="ja-JP" altLang="en-US" sz="2400" dirty="0"/>
              <a:t>万円</a:t>
            </a:r>
            <a:endParaRPr lang="en-US" altLang="ja-JP" sz="2400" dirty="0"/>
          </a:p>
          <a:p>
            <a:endParaRPr lang="en-US" altLang="ja-JP" sz="2400" dirty="0"/>
          </a:p>
          <a:p>
            <a:pPr marL="342900" indent="-342900">
              <a:buFont typeface="Arial" panose="020B0604020202020204" pitchFamily="34" charset="0"/>
              <a:buChar char="•"/>
            </a:pPr>
            <a:r>
              <a:rPr lang="ja-JP" altLang="en-US" sz="2400" dirty="0"/>
              <a:t>総会屋の</a:t>
            </a:r>
            <a:r>
              <a:rPr lang="en-US" altLang="ja-JP" sz="2400" dirty="0"/>
              <a:t>2</a:t>
            </a:r>
            <a:r>
              <a:rPr lang="ja-JP" altLang="en-US" sz="2400" dirty="0"/>
              <a:t>名と三菱自動車の</a:t>
            </a:r>
            <a:r>
              <a:rPr lang="en-US" altLang="ja-JP" sz="2400" dirty="0"/>
              <a:t>3</a:t>
            </a:r>
            <a:r>
              <a:rPr lang="ja-JP" altLang="en-US" sz="2400" dirty="0"/>
              <a:t>名が逮捕。 同時に系列</a:t>
            </a:r>
            <a:r>
              <a:rPr lang="en-US" altLang="ja-JP" sz="2400" dirty="0"/>
              <a:t>7</a:t>
            </a:r>
            <a:r>
              <a:rPr lang="ja-JP" altLang="en-US" sz="2400" dirty="0"/>
              <a:t>社でも関与が判明</a:t>
            </a:r>
            <a:endParaRPr lang="en-US" altLang="ja-JP" sz="2400" dirty="0"/>
          </a:p>
          <a:p>
            <a:endParaRPr lang="en-US" altLang="ja-JP" sz="2400" dirty="0"/>
          </a:p>
          <a:p>
            <a:pPr marL="342900" indent="-342900">
              <a:buFont typeface="Arial" panose="020B0604020202020204" pitchFamily="34" charset="0"/>
              <a:buChar char="•"/>
            </a:pPr>
            <a:r>
              <a:rPr lang="ja-JP" altLang="en-US" sz="2400" dirty="0"/>
              <a:t>中村会長、木村社長が引責辞任</a:t>
            </a:r>
            <a:endParaRPr kumimoji="1" lang="ja-JP" altLang="en-US" sz="2400" dirty="0"/>
          </a:p>
        </p:txBody>
      </p:sp>
      <p:sp>
        <p:nvSpPr>
          <p:cNvPr id="5" name="テキスト ボックス 4"/>
          <p:cNvSpPr txBox="1"/>
          <p:nvPr/>
        </p:nvSpPr>
        <p:spPr>
          <a:xfrm>
            <a:off x="1526797" y="5890478"/>
            <a:ext cx="7306808" cy="830997"/>
          </a:xfrm>
          <a:prstGeom prst="rect">
            <a:avLst/>
          </a:prstGeom>
          <a:noFill/>
        </p:spPr>
        <p:txBody>
          <a:bodyPr wrap="none" rtlCol="0">
            <a:spAutoFit/>
          </a:bodyPr>
          <a:lstStyle/>
          <a:p>
            <a:r>
              <a:rPr kumimoji="1" lang="ja-JP" altLang="en-US" sz="2400" dirty="0">
                <a:solidFill>
                  <a:srgbClr val="0070C0"/>
                </a:solidFill>
              </a:rPr>
              <a:t>Ｄｉｓｃｕｓｓｉｏｎ：　なぜ、総会屋へ利益供与したのか？　　</a:t>
            </a:r>
            <a:endParaRPr kumimoji="1" lang="en-US" altLang="ja-JP" sz="2400" dirty="0">
              <a:solidFill>
                <a:srgbClr val="0070C0"/>
              </a:solidFill>
            </a:endParaRPr>
          </a:p>
          <a:p>
            <a:r>
              <a:rPr lang="en-US" altLang="ja-JP" sz="2400" dirty="0">
                <a:solidFill>
                  <a:srgbClr val="0070C0"/>
                </a:solidFill>
              </a:rPr>
              <a:t>	</a:t>
            </a:r>
            <a:r>
              <a:rPr lang="ja-JP" altLang="en-US" sz="2400" dirty="0">
                <a:solidFill>
                  <a:srgbClr val="0070C0"/>
                </a:solidFill>
              </a:rPr>
              <a:t>　　　　　 </a:t>
            </a:r>
            <a:r>
              <a:rPr kumimoji="1" lang="ja-JP" altLang="en-US" sz="2400" dirty="0">
                <a:solidFill>
                  <a:srgbClr val="0070C0"/>
                </a:solidFill>
              </a:rPr>
              <a:t>なぜ、長期に続けられたのか？</a:t>
            </a:r>
          </a:p>
        </p:txBody>
      </p:sp>
    </p:spTree>
    <p:extLst>
      <p:ext uri="{BB962C8B-B14F-4D97-AF65-F5344CB8AC3E}">
        <p14:creationId xmlns:p14="http://schemas.microsoft.com/office/powerpoint/2010/main" val="150562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36</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52" y="269084"/>
            <a:ext cx="2316654" cy="1656352"/>
          </a:xfrm>
          <a:prstGeom prst="rect">
            <a:avLst/>
          </a:prstGeom>
        </p:spPr>
      </p:pic>
      <p:sp>
        <p:nvSpPr>
          <p:cNvPr id="5" name="テキスト ボックス 4"/>
          <p:cNvSpPr txBox="1"/>
          <p:nvPr/>
        </p:nvSpPr>
        <p:spPr>
          <a:xfrm>
            <a:off x="227551" y="2004969"/>
            <a:ext cx="2954655" cy="553998"/>
          </a:xfrm>
          <a:prstGeom prst="rect">
            <a:avLst/>
          </a:prstGeom>
          <a:noFill/>
        </p:spPr>
        <p:txBody>
          <a:bodyPr wrap="none" rtlCol="0">
            <a:spAutoFit/>
          </a:bodyPr>
          <a:lstStyle/>
          <a:p>
            <a:r>
              <a:rPr lang="ja-JP" altLang="en-US" dirty="0"/>
              <a:t>三菱の上海航路開設の広告</a:t>
            </a:r>
            <a:endParaRPr lang="en-US" altLang="ja-JP" dirty="0"/>
          </a:p>
          <a:p>
            <a:r>
              <a:rPr kumimoji="1" lang="ja-JP" altLang="en-US" sz="1200" dirty="0"/>
              <a:t>１８７５年　　　　出典：三菱グループＨＰ</a:t>
            </a:r>
            <a:endParaRPr kumimoji="1" lang="ja-JP" alt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861" y="737157"/>
            <a:ext cx="3337998" cy="1476137"/>
          </a:xfrm>
          <a:prstGeom prst="rect">
            <a:avLst/>
          </a:prstGeom>
        </p:spPr>
      </p:pic>
      <p:sp>
        <p:nvSpPr>
          <p:cNvPr id="8" name="テキスト ボックス 7"/>
          <p:cNvSpPr txBox="1"/>
          <p:nvPr/>
        </p:nvSpPr>
        <p:spPr>
          <a:xfrm>
            <a:off x="3057144" y="2233462"/>
            <a:ext cx="3491778" cy="923330"/>
          </a:xfrm>
          <a:prstGeom prst="rect">
            <a:avLst/>
          </a:prstGeom>
          <a:noFill/>
        </p:spPr>
        <p:txBody>
          <a:bodyPr wrap="square" rtlCol="0">
            <a:spAutoFit/>
          </a:bodyPr>
          <a:lstStyle/>
          <a:p>
            <a:r>
              <a:rPr lang="ja-JP" altLang="en-US" dirty="0"/>
              <a:t>常陸丸</a:t>
            </a:r>
            <a:endParaRPr lang="en-US" altLang="ja-JP" dirty="0"/>
          </a:p>
          <a:p>
            <a:r>
              <a:rPr lang="ja-JP" altLang="en-US" sz="1200" dirty="0"/>
              <a:t>わが国建造初の近代的大型貨客船</a:t>
            </a:r>
          </a:p>
          <a:p>
            <a:r>
              <a:rPr lang="en-US" altLang="ja-JP" sz="1200" dirty="0"/>
              <a:t>1898</a:t>
            </a:r>
            <a:r>
              <a:rPr lang="ja-JP" altLang="en-US" sz="1200" dirty="0"/>
              <a:t>年（明治</a:t>
            </a:r>
            <a:r>
              <a:rPr lang="en-US" altLang="ja-JP" sz="1200" dirty="0"/>
              <a:t>31</a:t>
            </a:r>
            <a:r>
              <a:rPr lang="ja-JP" altLang="en-US" sz="1200" dirty="0"/>
              <a:t>年）</a:t>
            </a:r>
            <a:r>
              <a:rPr lang="en-US" altLang="ja-JP" sz="1200" dirty="0"/>
              <a:t>8</a:t>
            </a:r>
            <a:r>
              <a:rPr lang="ja-JP" altLang="en-US" sz="1200" dirty="0"/>
              <a:t>月竣工　</a:t>
            </a:r>
            <a:r>
              <a:rPr lang="en-US" altLang="ja-JP" sz="1200" dirty="0"/>
              <a:t>6,172</a:t>
            </a:r>
            <a:r>
              <a:rPr lang="ja-JP" altLang="en-US" sz="1200" dirty="0"/>
              <a:t>トン　</a:t>
            </a:r>
            <a:r>
              <a:rPr lang="en-US" altLang="ja-JP" sz="1200" dirty="0"/>
              <a:t>3,847</a:t>
            </a:r>
            <a:r>
              <a:rPr lang="ja-JP" altLang="en-US" sz="1200" dirty="0"/>
              <a:t>馬力　</a:t>
            </a:r>
            <a:r>
              <a:rPr lang="en-US" altLang="ja-JP" sz="1200" dirty="0"/>
              <a:t>14.184</a:t>
            </a:r>
            <a:r>
              <a:rPr lang="ja-JP" altLang="en-US" sz="1200" dirty="0"/>
              <a:t>ノット　　　　　　　　　　</a:t>
            </a:r>
            <a:r>
              <a:rPr kumimoji="1" lang="ja-JP" altLang="en-US" sz="1200" dirty="0"/>
              <a:t>出典：三菱重工ＨＰ</a:t>
            </a: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500" y="940580"/>
            <a:ext cx="2486025" cy="1771650"/>
          </a:xfrm>
          <a:prstGeom prst="rect">
            <a:avLst/>
          </a:prstGeom>
        </p:spPr>
      </p:pic>
      <p:sp>
        <p:nvSpPr>
          <p:cNvPr id="10" name="テキスト ボックス 9"/>
          <p:cNvSpPr txBox="1"/>
          <p:nvPr/>
        </p:nvSpPr>
        <p:spPr>
          <a:xfrm>
            <a:off x="6605500" y="2617188"/>
            <a:ext cx="2185214" cy="738664"/>
          </a:xfrm>
          <a:prstGeom prst="rect">
            <a:avLst/>
          </a:prstGeom>
          <a:noFill/>
        </p:spPr>
        <p:txBody>
          <a:bodyPr wrap="none" rtlCol="0">
            <a:spAutoFit/>
          </a:bodyPr>
          <a:lstStyle/>
          <a:p>
            <a:r>
              <a:rPr lang="ja-JP" altLang="en-US" dirty="0"/>
              <a:t>零式艦上戦闘機</a:t>
            </a:r>
            <a:endParaRPr lang="en-US" altLang="ja-JP" dirty="0"/>
          </a:p>
          <a:p>
            <a:r>
              <a:rPr lang="en-US" altLang="ja-JP" sz="1200" dirty="0"/>
              <a:t>1940</a:t>
            </a:r>
            <a:r>
              <a:rPr lang="ja-JP" altLang="en-US" sz="1200" dirty="0"/>
              <a:t>年（昭和</a:t>
            </a:r>
            <a:r>
              <a:rPr lang="en-US" altLang="ja-JP" sz="1200" dirty="0"/>
              <a:t>15</a:t>
            </a:r>
            <a:r>
              <a:rPr lang="ja-JP" altLang="en-US" sz="1200" dirty="0"/>
              <a:t>年）に制式採用</a:t>
            </a:r>
            <a:endParaRPr lang="en-US" altLang="ja-JP" sz="1200" dirty="0"/>
          </a:p>
          <a:p>
            <a:r>
              <a:rPr lang="ja-JP" altLang="en-US" sz="1200" dirty="0"/>
              <a:t>出典：三菱重工ＨＰ</a:t>
            </a:r>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8515" y="1198227"/>
            <a:ext cx="2670314" cy="1613483"/>
          </a:xfrm>
          <a:prstGeom prst="rect">
            <a:avLst/>
          </a:prstGeom>
        </p:spPr>
      </p:pic>
      <p:sp>
        <p:nvSpPr>
          <p:cNvPr id="12" name="正方形/長方形 11"/>
          <p:cNvSpPr/>
          <p:nvPr/>
        </p:nvSpPr>
        <p:spPr>
          <a:xfrm>
            <a:off x="9048046" y="2811710"/>
            <a:ext cx="3331252" cy="861774"/>
          </a:xfrm>
          <a:prstGeom prst="rect">
            <a:avLst/>
          </a:prstGeom>
        </p:spPr>
        <p:txBody>
          <a:bodyPr wrap="square">
            <a:spAutoFit/>
          </a:bodyPr>
          <a:lstStyle/>
          <a:p>
            <a:r>
              <a:rPr lang="ja-JP" altLang="en-US" dirty="0"/>
              <a:t>サザンクロスラリーで</a:t>
            </a:r>
            <a:r>
              <a:rPr lang="en-US" altLang="ja-JP" dirty="0"/>
              <a:t>『</a:t>
            </a:r>
            <a:r>
              <a:rPr lang="ja-JP" altLang="en-US" dirty="0"/>
              <a:t>ランサー</a:t>
            </a:r>
            <a:r>
              <a:rPr lang="en-US" altLang="ja-JP" dirty="0"/>
              <a:t>1600GSR』</a:t>
            </a:r>
            <a:r>
              <a:rPr lang="ja-JP" altLang="en-US" dirty="0"/>
              <a:t>が総合</a:t>
            </a:r>
            <a:r>
              <a:rPr lang="en-US" altLang="ja-JP" dirty="0"/>
              <a:t>1</a:t>
            </a:r>
            <a:r>
              <a:rPr lang="ja-JP" altLang="en-US" dirty="0"/>
              <a:t>～</a:t>
            </a:r>
            <a:r>
              <a:rPr lang="en-US" altLang="ja-JP" dirty="0"/>
              <a:t>4</a:t>
            </a:r>
            <a:r>
              <a:rPr lang="ja-JP" altLang="en-US" dirty="0"/>
              <a:t>位を独占</a:t>
            </a:r>
            <a:endParaRPr lang="en-US" altLang="ja-JP" dirty="0"/>
          </a:p>
          <a:p>
            <a:r>
              <a:rPr lang="ja-JP" altLang="en-US" sz="1200" dirty="0"/>
              <a:t>１９７３年　　出典：三菱自動車工業ＨＰ</a:t>
            </a:r>
          </a:p>
        </p:txBody>
      </p:sp>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258" y="3238074"/>
            <a:ext cx="2295767" cy="1544596"/>
          </a:xfrm>
          <a:prstGeom prst="rect">
            <a:avLst/>
          </a:prstGeom>
        </p:spPr>
      </p:pic>
      <p:sp>
        <p:nvSpPr>
          <p:cNvPr id="14" name="テキスト ボックス 13"/>
          <p:cNvSpPr txBox="1"/>
          <p:nvPr/>
        </p:nvSpPr>
        <p:spPr>
          <a:xfrm>
            <a:off x="238378" y="4782670"/>
            <a:ext cx="3393878" cy="553998"/>
          </a:xfrm>
          <a:prstGeom prst="rect">
            <a:avLst/>
          </a:prstGeom>
          <a:noFill/>
        </p:spPr>
        <p:txBody>
          <a:bodyPr wrap="none" rtlCol="0">
            <a:spAutoFit/>
          </a:bodyPr>
          <a:lstStyle/>
          <a:p>
            <a:r>
              <a:rPr kumimoji="1" lang="ja-JP" altLang="en-US" dirty="0"/>
              <a:t>総会屋利益供与で木村社長辞任</a:t>
            </a:r>
            <a:endParaRPr kumimoji="1" lang="en-US" altLang="ja-JP" dirty="0"/>
          </a:p>
          <a:p>
            <a:r>
              <a:rPr lang="en-US" altLang="ja-JP" sz="1200" dirty="0"/>
              <a:t>1997</a:t>
            </a:r>
            <a:r>
              <a:rPr lang="ja-JP" altLang="en-US" sz="1200" dirty="0"/>
              <a:t>年　出典：日本経済新聞</a:t>
            </a:r>
            <a:endParaRPr kumimoji="1" lang="ja-JP" altLang="en-US" sz="1200" dirty="0"/>
          </a:p>
        </p:txBody>
      </p:sp>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04065" y="4236648"/>
            <a:ext cx="2372012" cy="1747382"/>
          </a:xfrm>
          <a:prstGeom prst="rect">
            <a:avLst/>
          </a:prstGeom>
        </p:spPr>
      </p:pic>
      <p:sp>
        <p:nvSpPr>
          <p:cNvPr id="17" name="テキスト ボックス 16"/>
          <p:cNvSpPr txBox="1"/>
          <p:nvPr/>
        </p:nvSpPr>
        <p:spPr>
          <a:xfrm>
            <a:off x="9304065" y="6007469"/>
            <a:ext cx="2701381" cy="553998"/>
          </a:xfrm>
          <a:prstGeom prst="rect">
            <a:avLst/>
          </a:prstGeom>
          <a:noFill/>
        </p:spPr>
        <p:txBody>
          <a:bodyPr wrap="none" rtlCol="0">
            <a:spAutoFit/>
          </a:bodyPr>
          <a:lstStyle/>
          <a:p>
            <a:r>
              <a:rPr kumimoji="1" lang="ja-JP" altLang="en-US" dirty="0"/>
              <a:t>燃費不正で相川社長辞任</a:t>
            </a:r>
            <a:endParaRPr kumimoji="1" lang="en-US" altLang="ja-JP" dirty="0"/>
          </a:p>
          <a:p>
            <a:r>
              <a:rPr kumimoji="1" lang="ja-JP" altLang="en-US" sz="1200" dirty="0"/>
              <a:t>２０１６年　出典：日刊ゲンダイ</a:t>
            </a:r>
          </a:p>
        </p:txBody>
      </p:sp>
      <p:pic>
        <p:nvPicPr>
          <p:cNvPr id="2" name="図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4014" y="3365517"/>
            <a:ext cx="1536638" cy="2003373"/>
          </a:xfrm>
          <a:prstGeom prst="rect">
            <a:avLst/>
          </a:prstGeom>
        </p:spPr>
      </p:pic>
      <p:sp>
        <p:nvSpPr>
          <p:cNvPr id="6" name="テキスト ボックス 5"/>
          <p:cNvSpPr txBox="1"/>
          <p:nvPr/>
        </p:nvSpPr>
        <p:spPr>
          <a:xfrm>
            <a:off x="2891463" y="5472758"/>
            <a:ext cx="2993127" cy="553998"/>
          </a:xfrm>
          <a:prstGeom prst="rect">
            <a:avLst/>
          </a:prstGeom>
          <a:noFill/>
        </p:spPr>
        <p:txBody>
          <a:bodyPr wrap="none" rtlCol="0">
            <a:spAutoFit/>
          </a:bodyPr>
          <a:lstStyle/>
          <a:p>
            <a:r>
              <a:rPr kumimoji="1" lang="ja-JP" altLang="en-US" dirty="0"/>
              <a:t>リコール隠しで河添社長辞任</a:t>
            </a:r>
            <a:endParaRPr kumimoji="1" lang="en-US" altLang="ja-JP" dirty="0"/>
          </a:p>
          <a:p>
            <a:r>
              <a:rPr kumimoji="1" lang="ja-JP" altLang="en-US" sz="1200" dirty="0"/>
              <a:t>２０００年　　出典：日本経済新聞</a:t>
            </a:r>
            <a:endParaRPr kumimoji="1" lang="ja-JP" altLang="en-US" dirty="0"/>
          </a:p>
        </p:txBody>
      </p:sp>
      <p:pic>
        <p:nvPicPr>
          <p:cNvPr id="15" name="図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7527" y="3796392"/>
            <a:ext cx="2199034" cy="1953365"/>
          </a:xfrm>
          <a:prstGeom prst="rect">
            <a:avLst/>
          </a:prstGeom>
        </p:spPr>
      </p:pic>
      <p:sp>
        <p:nvSpPr>
          <p:cNvPr id="18" name="テキスト ボックス 17"/>
          <p:cNvSpPr txBox="1"/>
          <p:nvPr/>
        </p:nvSpPr>
        <p:spPr>
          <a:xfrm>
            <a:off x="6069954" y="5798911"/>
            <a:ext cx="2978092" cy="830997"/>
          </a:xfrm>
          <a:prstGeom prst="rect">
            <a:avLst/>
          </a:prstGeom>
          <a:noFill/>
        </p:spPr>
        <p:txBody>
          <a:bodyPr wrap="square" rtlCol="0">
            <a:spAutoFit/>
          </a:bodyPr>
          <a:lstStyle/>
          <a:p>
            <a:r>
              <a:rPr kumimoji="1" lang="ja-JP" altLang="en-US" dirty="0"/>
              <a:t>タイヤ脱落事故で宇佐美三菱</a:t>
            </a:r>
            <a:r>
              <a:rPr kumimoji="1" lang="ja-JP" altLang="en-US" dirty="0" err="1"/>
              <a:t>ふ</a:t>
            </a:r>
            <a:r>
              <a:rPr kumimoji="1" lang="ja-JP" altLang="en-US" dirty="0"/>
              <a:t>そう前会長ら逮捕</a:t>
            </a:r>
            <a:endParaRPr kumimoji="1" lang="en-US" altLang="ja-JP" dirty="0"/>
          </a:p>
          <a:p>
            <a:r>
              <a:rPr kumimoji="1" lang="ja-JP" altLang="en-US" sz="1200" dirty="0"/>
              <a:t>２００４年　　出典：日本経済新聞</a:t>
            </a:r>
            <a:endParaRPr kumimoji="1" lang="ja-JP" altLang="en-US" dirty="0"/>
          </a:p>
        </p:txBody>
      </p:sp>
    </p:spTree>
    <p:extLst>
      <p:ext uri="{BB962C8B-B14F-4D97-AF65-F5344CB8AC3E}">
        <p14:creationId xmlns:p14="http://schemas.microsoft.com/office/powerpoint/2010/main" val="9551923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三菱の歴史</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37</a:t>
            </a:fld>
            <a:endParaRPr kumimoji="1" lang="ja-JP" altLang="en-US"/>
          </a:p>
        </p:txBody>
      </p:sp>
      <p:sp>
        <p:nvSpPr>
          <p:cNvPr id="4" name="テキスト ボックス 3"/>
          <p:cNvSpPr txBox="1"/>
          <p:nvPr/>
        </p:nvSpPr>
        <p:spPr>
          <a:xfrm>
            <a:off x="838200" y="1534505"/>
            <a:ext cx="10628851" cy="5201424"/>
          </a:xfrm>
          <a:prstGeom prst="rect">
            <a:avLst/>
          </a:prstGeom>
          <a:noFill/>
        </p:spPr>
        <p:txBody>
          <a:bodyPr wrap="square" rtlCol="0">
            <a:spAutoFit/>
          </a:bodyPr>
          <a:lstStyle/>
          <a:p>
            <a:pPr marL="0" lvl="1"/>
            <a:r>
              <a:rPr lang="ja-JP" altLang="en-US" sz="2000" dirty="0"/>
              <a:t>１８７０　</a:t>
            </a:r>
            <a:r>
              <a:rPr lang="en-US" altLang="ja-JP" sz="2000" dirty="0"/>
              <a:t>	</a:t>
            </a:r>
            <a:r>
              <a:rPr lang="ja-JP" altLang="en-US" sz="2000" dirty="0"/>
              <a:t>土佐藩が開成館を分離、九十九商会と改め、岩崎彌太郎が経営に当たる</a:t>
            </a:r>
            <a:endParaRPr lang="en-US" altLang="ja-JP" sz="2000" dirty="0"/>
          </a:p>
          <a:p>
            <a:pPr marL="342900" indent="-342900">
              <a:buAutoNum type="arabicDbPlain" startAt="1870"/>
            </a:pPr>
            <a:endParaRPr kumimoji="1" lang="en-US" altLang="ja-JP" sz="2000" dirty="0"/>
          </a:p>
          <a:p>
            <a:r>
              <a:rPr lang="ja-JP" altLang="en-US" sz="2000" dirty="0"/>
              <a:t>１８７３　</a:t>
            </a:r>
            <a:r>
              <a:rPr lang="en-US" altLang="ja-JP" sz="2000" dirty="0"/>
              <a:t>	</a:t>
            </a:r>
            <a:r>
              <a:rPr lang="ja-JP" altLang="en-US" sz="2000" dirty="0"/>
              <a:t>彌太郎自身が社長になって三菱商会 ⇒ 三菱蒸汽船会社 ⇒ 郵便汽船三菱会社</a:t>
            </a:r>
            <a:endParaRPr lang="en-US" altLang="ja-JP" sz="2000" dirty="0"/>
          </a:p>
          <a:p>
            <a:endParaRPr kumimoji="1" lang="en-US" altLang="ja-JP" sz="2000" dirty="0"/>
          </a:p>
          <a:p>
            <a:r>
              <a:rPr lang="ja-JP" altLang="en-US" sz="2000" dirty="0"/>
              <a:t>１９１７</a:t>
            </a:r>
            <a:r>
              <a:rPr lang="en-US" altLang="ja-JP" sz="2000" dirty="0"/>
              <a:t>	</a:t>
            </a:r>
            <a:r>
              <a:rPr lang="ja-JP" altLang="en-US" sz="2000" dirty="0"/>
              <a:t>造船部門が三菱造船株式会社として独立</a:t>
            </a:r>
            <a:endParaRPr lang="en-US" altLang="ja-JP" sz="2000" dirty="0"/>
          </a:p>
          <a:p>
            <a:r>
              <a:rPr lang="en-US" altLang="ja-JP" sz="2000" dirty="0"/>
              <a:t>	</a:t>
            </a:r>
            <a:r>
              <a:rPr lang="ja-JP" altLang="en-US" sz="2000" dirty="0"/>
              <a:t>日本で初めての量産乗用車</a:t>
            </a:r>
            <a:r>
              <a:rPr lang="en-US" altLang="ja-JP" sz="2000" dirty="0"/>
              <a:t>『</a:t>
            </a:r>
            <a:r>
              <a:rPr lang="ja-JP" altLang="en-US" sz="2000" dirty="0"/>
              <a:t>三菱Ａ型</a:t>
            </a:r>
            <a:r>
              <a:rPr lang="en-US" altLang="ja-JP" sz="2000" dirty="0"/>
              <a:t>』</a:t>
            </a:r>
            <a:r>
              <a:rPr lang="ja-JP" altLang="en-US" sz="2000" dirty="0"/>
              <a:t>を製作開始</a:t>
            </a:r>
            <a:endParaRPr lang="en-US" altLang="ja-JP" sz="2000" dirty="0"/>
          </a:p>
          <a:p>
            <a:endParaRPr kumimoji="1" lang="en-US" altLang="ja-JP" sz="2000" dirty="0"/>
          </a:p>
          <a:p>
            <a:r>
              <a:rPr lang="ja-JP" altLang="en-US" sz="2000" dirty="0"/>
              <a:t>巨大財閥に成長</a:t>
            </a:r>
            <a:endParaRPr lang="en-US" altLang="ja-JP" sz="2000" dirty="0"/>
          </a:p>
          <a:p>
            <a:pPr marL="896938"/>
            <a:r>
              <a:rPr lang="ja-JP" altLang="en-US" dirty="0"/>
              <a:t>三菱商事（</a:t>
            </a:r>
            <a:r>
              <a:rPr lang="en-US" altLang="ja-JP" dirty="0"/>
              <a:t>1918</a:t>
            </a:r>
            <a:r>
              <a:rPr lang="ja-JP" altLang="en-US" dirty="0"/>
              <a:t>）、三菱鉱業（</a:t>
            </a:r>
            <a:r>
              <a:rPr lang="en-US" altLang="ja-JP" dirty="0"/>
              <a:t>1918</a:t>
            </a:r>
            <a:r>
              <a:rPr lang="ja-JP" altLang="en-US" dirty="0" err="1"/>
              <a:t>、</a:t>
            </a:r>
            <a:r>
              <a:rPr lang="ja-JP" altLang="en-US" dirty="0"/>
              <a:t>現・三菱マテリアル）、三菱銀行（</a:t>
            </a:r>
            <a:r>
              <a:rPr lang="en-US" altLang="ja-JP" dirty="0"/>
              <a:t>1919</a:t>
            </a:r>
            <a:r>
              <a:rPr lang="ja-JP" altLang="en-US" dirty="0" err="1"/>
              <a:t>、</a:t>
            </a:r>
            <a:r>
              <a:rPr lang="ja-JP" altLang="en-US" dirty="0"/>
              <a:t>現・三菱</a:t>
            </a:r>
            <a:r>
              <a:rPr lang="en-US" altLang="ja-JP" dirty="0"/>
              <a:t>UFJ</a:t>
            </a:r>
            <a:r>
              <a:rPr lang="ja-JP" altLang="en-US" dirty="0"/>
              <a:t>銀行）、三菱地所（</a:t>
            </a:r>
            <a:r>
              <a:rPr lang="en-US" altLang="ja-JP" dirty="0"/>
              <a:t>1937</a:t>
            </a:r>
            <a:r>
              <a:rPr lang="ja-JP" altLang="en-US" dirty="0"/>
              <a:t>）、日本光学工業（</a:t>
            </a:r>
            <a:r>
              <a:rPr lang="en-US" altLang="ja-JP" dirty="0"/>
              <a:t>1917</a:t>
            </a:r>
            <a:r>
              <a:rPr lang="ja-JP" altLang="en-US" dirty="0" err="1"/>
              <a:t>、</a:t>
            </a:r>
            <a:r>
              <a:rPr lang="ja-JP" altLang="en-US" dirty="0"/>
              <a:t>現・ニコン）、江戸川バリウム工業所（</a:t>
            </a:r>
            <a:r>
              <a:rPr lang="en-US" altLang="ja-JP" dirty="0"/>
              <a:t>1918</a:t>
            </a:r>
            <a:r>
              <a:rPr lang="ja-JP" altLang="en-US" dirty="0" err="1"/>
              <a:t>、</a:t>
            </a:r>
            <a:r>
              <a:rPr lang="ja-JP" altLang="en-US" dirty="0"/>
              <a:t>現・三菱ガス化学）、三菱電機（</a:t>
            </a:r>
            <a:r>
              <a:rPr lang="en-US" altLang="ja-JP" dirty="0"/>
              <a:t>1921</a:t>
            </a:r>
            <a:r>
              <a:rPr lang="ja-JP" altLang="en-US" dirty="0"/>
              <a:t>）、三菱信託（</a:t>
            </a:r>
            <a:r>
              <a:rPr lang="en-US" altLang="ja-JP" dirty="0"/>
              <a:t>1927</a:t>
            </a:r>
            <a:r>
              <a:rPr lang="ja-JP" altLang="en-US" dirty="0" err="1"/>
              <a:t>、</a:t>
            </a:r>
            <a:r>
              <a:rPr lang="ja-JP" altLang="en-US" dirty="0"/>
              <a:t>現・三菱</a:t>
            </a:r>
            <a:r>
              <a:rPr lang="en-US" altLang="ja-JP" dirty="0"/>
              <a:t>UFJ</a:t>
            </a:r>
            <a:r>
              <a:rPr lang="ja-JP" altLang="en-US" dirty="0"/>
              <a:t>信託銀行）、三菱石油（</a:t>
            </a:r>
            <a:r>
              <a:rPr lang="en-US" altLang="ja-JP" dirty="0"/>
              <a:t>1931</a:t>
            </a:r>
            <a:r>
              <a:rPr lang="ja-JP" altLang="en-US" dirty="0" err="1"/>
              <a:t>、</a:t>
            </a:r>
            <a:r>
              <a:rPr lang="ja-JP" altLang="en-US" dirty="0"/>
              <a:t>現・</a:t>
            </a:r>
            <a:r>
              <a:rPr lang="en-US" altLang="ja-JP" dirty="0"/>
              <a:t>JX</a:t>
            </a:r>
            <a:r>
              <a:rPr lang="ja-JP" altLang="en-US" dirty="0"/>
              <a:t>ホールディングス）、新興人絹（</a:t>
            </a:r>
            <a:r>
              <a:rPr lang="en-US" altLang="ja-JP" dirty="0"/>
              <a:t>1933</a:t>
            </a:r>
            <a:r>
              <a:rPr lang="ja-JP" altLang="en-US" dirty="0" err="1"/>
              <a:t>、</a:t>
            </a:r>
            <a:r>
              <a:rPr lang="ja-JP" altLang="en-US" dirty="0"/>
              <a:t>現・三菱レイヨン）、日本タール工業（</a:t>
            </a:r>
            <a:r>
              <a:rPr lang="en-US" altLang="ja-JP" dirty="0"/>
              <a:t>1934</a:t>
            </a:r>
            <a:r>
              <a:rPr lang="ja-JP" altLang="en-US" dirty="0" err="1"/>
              <a:t>、</a:t>
            </a:r>
            <a:r>
              <a:rPr lang="ja-JP" altLang="en-US" dirty="0"/>
              <a:t>現・三菱化学）など</a:t>
            </a:r>
            <a:endParaRPr lang="en-US" altLang="ja-JP" dirty="0"/>
          </a:p>
          <a:p>
            <a:endParaRPr kumimoji="1" lang="en-US" altLang="ja-JP" sz="2000" dirty="0"/>
          </a:p>
          <a:p>
            <a:r>
              <a:rPr kumimoji="1" lang="ja-JP" altLang="en-US" sz="2000" dirty="0"/>
              <a:t>１９３４</a:t>
            </a:r>
            <a:r>
              <a:rPr kumimoji="1" lang="en-US" altLang="ja-JP" sz="2000" dirty="0"/>
              <a:t>	</a:t>
            </a:r>
            <a:r>
              <a:rPr lang="ja-JP" altLang="en-US" sz="2000" dirty="0"/>
              <a:t>三菱造船株式会社 ⇒ 三菱重工業株式会社と改称</a:t>
            </a:r>
            <a:endParaRPr kumimoji="1" lang="en-US" altLang="ja-JP" sz="2000" dirty="0"/>
          </a:p>
          <a:p>
            <a:endParaRPr lang="en-US" altLang="ja-JP" sz="2000" dirty="0"/>
          </a:p>
          <a:p>
            <a:r>
              <a:rPr kumimoji="1" lang="ja-JP" altLang="en-US" sz="2000" dirty="0"/>
              <a:t>１９４５</a:t>
            </a:r>
            <a:r>
              <a:rPr kumimoji="1" lang="en-US" altLang="ja-JP" sz="2000" dirty="0"/>
              <a:t>	</a:t>
            </a:r>
            <a:r>
              <a:rPr kumimoji="1" lang="ja-JP" altLang="en-US" sz="2000" dirty="0"/>
              <a:t>財閥解体</a:t>
            </a:r>
            <a:endParaRPr kumimoji="1" lang="en-US" altLang="ja-JP" sz="2000" dirty="0"/>
          </a:p>
          <a:p>
            <a:r>
              <a:rPr kumimoji="1" lang="ja-JP" altLang="en-US" sz="2000" dirty="0"/>
              <a:t>１９５０</a:t>
            </a:r>
            <a:r>
              <a:rPr kumimoji="1" lang="en-US" altLang="ja-JP" sz="2000" dirty="0"/>
              <a:t>	</a:t>
            </a:r>
            <a:r>
              <a:rPr lang="ja-JP" altLang="en-US" sz="2000" dirty="0"/>
              <a:t>三菱重工業株式会社が東日本、中日本、西日本重工業株式会社の</a:t>
            </a:r>
            <a:r>
              <a:rPr lang="en-US" altLang="ja-JP" sz="2000" dirty="0"/>
              <a:t>3</a:t>
            </a:r>
            <a:r>
              <a:rPr lang="ja-JP" altLang="en-US" sz="2000" dirty="0"/>
              <a:t>社に分割</a:t>
            </a:r>
            <a:endParaRPr kumimoji="1" lang="ja-JP" altLang="en-US" sz="20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4826" y="2533745"/>
            <a:ext cx="2465576" cy="1489773"/>
          </a:xfrm>
          <a:prstGeom prst="rect">
            <a:avLst/>
          </a:prstGeom>
        </p:spPr>
      </p:pic>
      <p:sp>
        <p:nvSpPr>
          <p:cNvPr id="6" name="テキスト ボックス 5"/>
          <p:cNvSpPr txBox="1"/>
          <p:nvPr/>
        </p:nvSpPr>
        <p:spPr>
          <a:xfrm>
            <a:off x="10402349" y="6027401"/>
            <a:ext cx="1686680" cy="276999"/>
          </a:xfrm>
          <a:prstGeom prst="rect">
            <a:avLst/>
          </a:prstGeom>
          <a:noFill/>
        </p:spPr>
        <p:txBody>
          <a:bodyPr wrap="none" rtlCol="0">
            <a:spAutoFit/>
          </a:bodyPr>
          <a:lstStyle/>
          <a:p>
            <a:r>
              <a:rPr kumimoji="1" lang="ja-JP" altLang="en-US" sz="1200" dirty="0"/>
              <a:t>出典：三菱グループＨＰ</a:t>
            </a:r>
          </a:p>
        </p:txBody>
      </p:sp>
    </p:spTree>
    <p:extLst>
      <p:ext uri="{BB962C8B-B14F-4D97-AF65-F5344CB8AC3E}">
        <p14:creationId xmlns:p14="http://schemas.microsoft.com/office/powerpoint/2010/main" val="1962271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三菱自動車の輝かしい歴史</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38</a:t>
            </a:fld>
            <a:endParaRPr kumimoji="1" lang="ja-JP" altLang="en-US" dirty="0"/>
          </a:p>
        </p:txBody>
      </p:sp>
      <p:sp>
        <p:nvSpPr>
          <p:cNvPr id="4" name="テキスト ボックス 3"/>
          <p:cNvSpPr txBox="1"/>
          <p:nvPr/>
        </p:nvSpPr>
        <p:spPr>
          <a:xfrm>
            <a:off x="435529" y="1522154"/>
            <a:ext cx="8779968" cy="5324535"/>
          </a:xfrm>
          <a:prstGeom prst="rect">
            <a:avLst/>
          </a:prstGeom>
          <a:noFill/>
        </p:spPr>
        <p:txBody>
          <a:bodyPr wrap="none" rtlCol="0">
            <a:spAutoFit/>
          </a:bodyPr>
          <a:lstStyle/>
          <a:p>
            <a:r>
              <a:rPr lang="ja-JP" altLang="en-US" sz="2000" dirty="0"/>
              <a:t>１９６４　分割された</a:t>
            </a:r>
            <a:r>
              <a:rPr lang="en-US" altLang="ja-JP" sz="2000" dirty="0"/>
              <a:t>3</a:t>
            </a:r>
            <a:r>
              <a:rPr lang="ja-JP" altLang="en-US" sz="2000" dirty="0"/>
              <a:t>社が再び合併し、三菱重工業株式会社として発足</a:t>
            </a:r>
            <a:endParaRPr lang="en-US" altLang="ja-JP" sz="2000" dirty="0"/>
          </a:p>
          <a:p>
            <a:endParaRPr kumimoji="1" lang="en-US" altLang="ja-JP" sz="2000" dirty="0"/>
          </a:p>
          <a:p>
            <a:r>
              <a:rPr kumimoji="1" lang="ja-JP" altLang="en-US" sz="2000" dirty="0"/>
              <a:t>１９７０</a:t>
            </a:r>
            <a:r>
              <a:rPr kumimoji="1" lang="en-US" altLang="ja-JP" sz="2000" dirty="0"/>
              <a:t>	</a:t>
            </a:r>
            <a:r>
              <a:rPr kumimoji="1" lang="ja-JP" altLang="en-US" sz="2000" dirty="0"/>
              <a:t>三菱重工が自動車部門を独立させ</a:t>
            </a:r>
            <a:r>
              <a:rPr lang="ja-JP" altLang="en-US" sz="2000" dirty="0"/>
              <a:t>全株保有し、</a:t>
            </a:r>
            <a:r>
              <a:rPr kumimoji="1" lang="ja-JP" altLang="en-US" sz="2000" dirty="0"/>
              <a:t>三菱自動車工業を設立</a:t>
            </a:r>
            <a:endParaRPr kumimoji="1" lang="en-US" altLang="ja-JP" sz="2000" dirty="0"/>
          </a:p>
          <a:p>
            <a:r>
              <a:rPr kumimoji="1" lang="en-US" altLang="ja-JP" sz="2000" dirty="0"/>
              <a:t>	</a:t>
            </a:r>
            <a:r>
              <a:rPr kumimoji="1" lang="ja-JP" altLang="en-US" sz="2000" dirty="0"/>
              <a:t>初代社長：　佐藤勇二</a:t>
            </a:r>
            <a:endParaRPr kumimoji="1" lang="en-US" altLang="ja-JP" sz="2000" dirty="0"/>
          </a:p>
          <a:p>
            <a:endParaRPr lang="en-US" altLang="ja-JP" sz="2000" dirty="0"/>
          </a:p>
          <a:p>
            <a:r>
              <a:rPr kumimoji="1" lang="ja-JP" altLang="en-US" sz="2000" dirty="0"/>
              <a:t>１９７３</a:t>
            </a:r>
            <a:r>
              <a:rPr kumimoji="1" lang="en-US" altLang="ja-JP" sz="2000" dirty="0"/>
              <a:t>	</a:t>
            </a:r>
            <a:r>
              <a:rPr kumimoji="1" lang="ja-JP" altLang="en-US" sz="2000" dirty="0"/>
              <a:t>社長：　久保富夫（高性能偵察機の設計者）</a:t>
            </a:r>
            <a:endParaRPr kumimoji="1" lang="en-US" altLang="ja-JP" sz="2000" dirty="0"/>
          </a:p>
          <a:p>
            <a:endParaRPr kumimoji="1" lang="en-US" altLang="ja-JP" sz="2000" dirty="0"/>
          </a:p>
          <a:p>
            <a:endParaRPr kumimoji="1" lang="en-US" altLang="ja-JP" sz="2000" dirty="0"/>
          </a:p>
          <a:p>
            <a:r>
              <a:rPr kumimoji="1" lang="ja-JP" altLang="en-US" sz="2000" dirty="0"/>
              <a:t>１９７９</a:t>
            </a:r>
            <a:r>
              <a:rPr kumimoji="1" lang="en-US" altLang="ja-JP" sz="2000" dirty="0"/>
              <a:t>	</a:t>
            </a:r>
            <a:r>
              <a:rPr kumimoji="1" lang="ja-JP" altLang="en-US" sz="2000" dirty="0"/>
              <a:t>社長：　曽根嘉年（軍用機の設計者）</a:t>
            </a:r>
            <a:endParaRPr kumimoji="1" lang="en-US" altLang="ja-JP" sz="2000" dirty="0"/>
          </a:p>
          <a:p>
            <a:endParaRPr lang="en-US" altLang="ja-JP" sz="2000" dirty="0"/>
          </a:p>
          <a:p>
            <a:r>
              <a:rPr kumimoji="1" lang="ja-JP" altLang="en-US" sz="2000" dirty="0"/>
              <a:t>１９８１</a:t>
            </a:r>
            <a:r>
              <a:rPr kumimoji="1" lang="en-US" altLang="ja-JP" sz="2000" dirty="0"/>
              <a:t>	</a:t>
            </a:r>
            <a:r>
              <a:rPr kumimoji="1" lang="ja-JP" altLang="en-US" sz="2000" dirty="0"/>
              <a:t>社長：　東条輝雄（軍用機の設計者）</a:t>
            </a:r>
            <a:endParaRPr kumimoji="1" lang="en-US" altLang="ja-JP" sz="2000" dirty="0"/>
          </a:p>
          <a:p>
            <a:endParaRPr lang="en-US" altLang="ja-JP" sz="2000" dirty="0"/>
          </a:p>
          <a:p>
            <a:r>
              <a:rPr kumimoji="1" lang="ja-JP" altLang="en-US" sz="2000" dirty="0"/>
              <a:t>１９８４</a:t>
            </a:r>
            <a:r>
              <a:rPr kumimoji="1" lang="en-US" altLang="ja-JP" sz="2000" dirty="0"/>
              <a:t>	</a:t>
            </a:r>
            <a:r>
              <a:rPr kumimoji="1" lang="ja-JP" altLang="en-US" sz="2000" dirty="0"/>
              <a:t>社長：　舘豊夫（三菱商事）</a:t>
            </a:r>
            <a:endParaRPr kumimoji="1" lang="en-US" altLang="ja-JP" sz="2000" dirty="0"/>
          </a:p>
          <a:p>
            <a:r>
              <a:rPr lang="en-US" altLang="ja-JP" sz="2000" dirty="0"/>
              <a:t>	</a:t>
            </a:r>
            <a:r>
              <a:rPr lang="ja-JP" altLang="en-US" sz="2000" dirty="0"/>
              <a:t>副社長：関真治（開発と品質管理を担当）</a:t>
            </a:r>
            <a:endParaRPr lang="en-US" altLang="ja-JP" sz="2000" dirty="0"/>
          </a:p>
          <a:p>
            <a:r>
              <a:rPr kumimoji="1" lang="en-US" altLang="ja-JP" sz="2000" dirty="0"/>
              <a:t>	</a:t>
            </a:r>
          </a:p>
          <a:p>
            <a:r>
              <a:rPr lang="ja-JP" altLang="en-US" sz="2000" dirty="0"/>
              <a:t>１９８９</a:t>
            </a:r>
            <a:r>
              <a:rPr lang="en-US" altLang="ja-JP" sz="2000" dirty="0"/>
              <a:t>	</a:t>
            </a:r>
            <a:r>
              <a:rPr lang="ja-JP" altLang="en-US" sz="2000" dirty="0"/>
              <a:t>社長：　中村裕一（ＲＶ開発技術者）</a:t>
            </a:r>
            <a:endParaRPr kumimoji="1" lang="en-US" altLang="ja-JP" sz="2000" dirty="0"/>
          </a:p>
          <a:p>
            <a:endParaRPr kumimoji="1" lang="ja-JP" altLang="en-US" sz="2000" dirty="0"/>
          </a:p>
        </p:txBody>
      </p:sp>
      <p:sp>
        <p:nvSpPr>
          <p:cNvPr id="5" name="テキスト ボックス 4"/>
          <p:cNvSpPr txBox="1"/>
          <p:nvPr/>
        </p:nvSpPr>
        <p:spPr>
          <a:xfrm>
            <a:off x="7008843" y="2726421"/>
            <a:ext cx="4903524" cy="3477875"/>
          </a:xfrm>
          <a:prstGeom prst="rect">
            <a:avLst/>
          </a:prstGeom>
          <a:noFill/>
        </p:spPr>
        <p:txBody>
          <a:bodyPr wrap="square" rtlCol="0">
            <a:spAutoFit/>
          </a:bodyPr>
          <a:lstStyle/>
          <a:p>
            <a:pPr marL="896938" indent="-896938">
              <a:buAutoNum type="arabicDbPlain" startAt="1972"/>
            </a:pPr>
            <a:r>
              <a:rPr lang="ja-JP" altLang="en-US" sz="2000" dirty="0">
                <a:solidFill>
                  <a:srgbClr val="00B050"/>
                </a:solidFill>
              </a:rPr>
              <a:t>サザンクロスラリーで</a:t>
            </a:r>
            <a:r>
              <a:rPr lang="en-US" altLang="ja-JP" sz="2000" dirty="0">
                <a:solidFill>
                  <a:srgbClr val="00B050"/>
                </a:solidFill>
              </a:rPr>
              <a:t>『</a:t>
            </a:r>
            <a:r>
              <a:rPr lang="ja-JP" altLang="en-US" sz="2000" dirty="0">
                <a:solidFill>
                  <a:srgbClr val="00B050"/>
                </a:solidFill>
              </a:rPr>
              <a:t>ギャラン</a:t>
            </a:r>
            <a:r>
              <a:rPr lang="en-US" altLang="ja-JP" sz="2000" dirty="0">
                <a:solidFill>
                  <a:srgbClr val="00B050"/>
                </a:solidFill>
              </a:rPr>
              <a:t>16L GS』</a:t>
            </a:r>
            <a:r>
              <a:rPr lang="ja-JP" altLang="en-US" sz="2000" dirty="0">
                <a:solidFill>
                  <a:srgbClr val="00B050"/>
                </a:solidFill>
              </a:rPr>
              <a:t>が総合優勝</a:t>
            </a:r>
            <a:endParaRPr lang="en-US" altLang="ja-JP" sz="2000" dirty="0">
              <a:solidFill>
                <a:srgbClr val="00B050"/>
              </a:solidFill>
            </a:endParaRPr>
          </a:p>
          <a:p>
            <a:pPr marL="896938" indent="-896938"/>
            <a:r>
              <a:rPr lang="ja-JP" altLang="en-US" sz="2000" dirty="0">
                <a:solidFill>
                  <a:srgbClr val="00B050"/>
                </a:solidFill>
              </a:rPr>
              <a:t>１９７４</a:t>
            </a:r>
            <a:r>
              <a:rPr lang="en-US" altLang="ja-JP" sz="2000" dirty="0">
                <a:solidFill>
                  <a:srgbClr val="00B050"/>
                </a:solidFill>
              </a:rPr>
              <a:t>	WRC</a:t>
            </a:r>
            <a:r>
              <a:rPr lang="ja-JP" altLang="en-US" sz="2000" dirty="0">
                <a:solidFill>
                  <a:srgbClr val="00B050"/>
                </a:solidFill>
              </a:rPr>
              <a:t>サファリラリーで</a:t>
            </a:r>
            <a:r>
              <a:rPr lang="en-US" altLang="ja-JP" sz="2000" dirty="0">
                <a:solidFill>
                  <a:srgbClr val="00B050"/>
                </a:solidFill>
              </a:rPr>
              <a:t>『</a:t>
            </a:r>
            <a:r>
              <a:rPr lang="ja-JP" altLang="en-US" sz="2000" dirty="0">
                <a:solidFill>
                  <a:srgbClr val="00B050"/>
                </a:solidFill>
              </a:rPr>
              <a:t>ランサー</a:t>
            </a:r>
            <a:r>
              <a:rPr lang="en-US" altLang="ja-JP" sz="2000" dirty="0">
                <a:solidFill>
                  <a:srgbClr val="00B050"/>
                </a:solidFill>
              </a:rPr>
              <a:t>1600GSR』</a:t>
            </a:r>
            <a:r>
              <a:rPr lang="ja-JP" altLang="en-US" sz="2000" dirty="0">
                <a:solidFill>
                  <a:srgbClr val="00B050"/>
                </a:solidFill>
              </a:rPr>
              <a:t>が総合優勝</a:t>
            </a:r>
            <a:endParaRPr lang="en-US" altLang="ja-JP" sz="2000" dirty="0">
              <a:solidFill>
                <a:srgbClr val="00B050"/>
              </a:solidFill>
            </a:endParaRPr>
          </a:p>
          <a:p>
            <a:pPr marL="896938" indent="-896938"/>
            <a:endParaRPr kumimoji="1" lang="en-US" altLang="ja-JP" sz="2000" dirty="0">
              <a:solidFill>
                <a:srgbClr val="00B050"/>
              </a:solidFill>
            </a:endParaRPr>
          </a:p>
          <a:p>
            <a:pPr marL="896938" lvl="1" indent="-896938"/>
            <a:r>
              <a:rPr lang="en-US" altLang="ja-JP" sz="2000" dirty="0">
                <a:solidFill>
                  <a:srgbClr val="00B050"/>
                </a:solidFill>
              </a:rPr>
              <a:t>	</a:t>
            </a:r>
            <a:r>
              <a:rPr lang="ja-JP" altLang="en-US" sz="2000" dirty="0">
                <a:solidFill>
                  <a:srgbClr val="00B050"/>
                </a:solidFill>
              </a:rPr>
              <a:t>ラリー活動一時休止</a:t>
            </a:r>
            <a:endParaRPr lang="en-US" altLang="ja-JP" sz="2000" dirty="0">
              <a:solidFill>
                <a:srgbClr val="00B050"/>
              </a:solidFill>
            </a:endParaRPr>
          </a:p>
          <a:p>
            <a:endParaRPr kumimoji="1" lang="en-US" altLang="ja-JP" sz="2000" dirty="0">
              <a:solidFill>
                <a:srgbClr val="00B050"/>
              </a:solidFill>
            </a:endParaRPr>
          </a:p>
          <a:p>
            <a:endParaRPr kumimoji="1" lang="en-US" altLang="ja-JP" sz="2000" dirty="0">
              <a:solidFill>
                <a:srgbClr val="00B050"/>
              </a:solidFill>
            </a:endParaRPr>
          </a:p>
          <a:p>
            <a:pPr marL="896938" indent="-896938"/>
            <a:r>
              <a:rPr lang="ja-JP" altLang="en-US" sz="2000" dirty="0">
                <a:solidFill>
                  <a:srgbClr val="00B050"/>
                </a:solidFill>
              </a:rPr>
              <a:t>１９８５</a:t>
            </a:r>
            <a:r>
              <a:rPr lang="en-US" altLang="ja-JP" sz="2000" dirty="0">
                <a:solidFill>
                  <a:srgbClr val="00B050"/>
                </a:solidFill>
              </a:rPr>
              <a:t>	</a:t>
            </a:r>
            <a:r>
              <a:rPr lang="ja-JP" altLang="en-US" sz="2000" dirty="0">
                <a:solidFill>
                  <a:srgbClr val="00B050"/>
                </a:solidFill>
              </a:rPr>
              <a:t>ダカールラリーで</a:t>
            </a:r>
            <a:r>
              <a:rPr lang="en-US" altLang="ja-JP" sz="2000" dirty="0">
                <a:solidFill>
                  <a:srgbClr val="00B050"/>
                </a:solidFill>
              </a:rPr>
              <a:t>『</a:t>
            </a:r>
            <a:r>
              <a:rPr lang="ja-JP" altLang="en-US" sz="2000" dirty="0">
                <a:solidFill>
                  <a:srgbClr val="00B050"/>
                </a:solidFill>
              </a:rPr>
              <a:t>パジェロ</a:t>
            </a:r>
            <a:r>
              <a:rPr lang="en-US" altLang="ja-JP" sz="2000" dirty="0">
                <a:solidFill>
                  <a:srgbClr val="00B050"/>
                </a:solidFill>
              </a:rPr>
              <a:t>』</a:t>
            </a:r>
            <a:r>
              <a:rPr lang="ja-JP" altLang="en-US" sz="2000" dirty="0">
                <a:solidFill>
                  <a:srgbClr val="00B050"/>
                </a:solidFill>
              </a:rPr>
              <a:t>が初の総合優勝</a:t>
            </a:r>
            <a:endParaRPr lang="en-US" altLang="ja-JP" sz="2000" dirty="0">
              <a:solidFill>
                <a:srgbClr val="00B050"/>
              </a:solidFill>
            </a:endParaRPr>
          </a:p>
          <a:p>
            <a:pPr marL="342900" indent="-342900">
              <a:buAutoNum type="arabicDbPlain" startAt="1972"/>
            </a:pPr>
            <a:endParaRPr kumimoji="1" lang="ja-JP" altLang="en-US" sz="2000" dirty="0">
              <a:solidFill>
                <a:srgbClr val="00B050"/>
              </a:solidFill>
            </a:endParaRPr>
          </a:p>
        </p:txBody>
      </p:sp>
      <p:sp>
        <p:nvSpPr>
          <p:cNvPr id="6" name="テキスト ボックス 5"/>
          <p:cNvSpPr txBox="1"/>
          <p:nvPr/>
        </p:nvSpPr>
        <p:spPr>
          <a:xfrm>
            <a:off x="1649593" y="3431097"/>
            <a:ext cx="5756704" cy="461665"/>
          </a:xfrm>
          <a:prstGeom prst="rect">
            <a:avLst/>
          </a:prstGeom>
          <a:noFill/>
        </p:spPr>
        <p:txBody>
          <a:bodyPr wrap="none" rtlCol="0">
            <a:spAutoFit/>
          </a:bodyPr>
          <a:lstStyle/>
          <a:p>
            <a:r>
              <a:rPr kumimoji="1" lang="ja-JP" altLang="en-US" sz="2400" dirty="0">
                <a:solidFill>
                  <a:srgbClr val="FF0000"/>
                </a:solidFill>
              </a:rPr>
              <a:t>１９７８　開示情報と秘匿情報に分類開始？</a:t>
            </a:r>
          </a:p>
        </p:txBody>
      </p:sp>
      <p:sp>
        <p:nvSpPr>
          <p:cNvPr id="7" name="テキスト ボックス 6"/>
          <p:cNvSpPr txBox="1"/>
          <p:nvPr/>
        </p:nvSpPr>
        <p:spPr>
          <a:xfrm>
            <a:off x="5528345" y="6287894"/>
            <a:ext cx="5705408" cy="461665"/>
          </a:xfrm>
          <a:prstGeom prst="rect">
            <a:avLst/>
          </a:prstGeom>
          <a:noFill/>
        </p:spPr>
        <p:txBody>
          <a:bodyPr wrap="none" rtlCol="0">
            <a:spAutoFit/>
          </a:bodyPr>
          <a:lstStyle/>
          <a:p>
            <a:r>
              <a:rPr kumimoji="1" lang="ja-JP" altLang="en-US" sz="2400" dirty="0">
                <a:solidFill>
                  <a:srgbClr val="0070C0"/>
                </a:solidFill>
              </a:rPr>
              <a:t>Ｄｉｓｃｕｓｓｉｏｎ：　なにが文化を形成したのか</a:t>
            </a:r>
          </a:p>
        </p:txBody>
      </p:sp>
      <p:sp>
        <p:nvSpPr>
          <p:cNvPr id="8" name="テキスト ボックス 7"/>
          <p:cNvSpPr txBox="1"/>
          <p:nvPr/>
        </p:nvSpPr>
        <p:spPr>
          <a:xfrm>
            <a:off x="3073059" y="5509325"/>
            <a:ext cx="2909771" cy="400110"/>
          </a:xfrm>
          <a:prstGeom prst="rect">
            <a:avLst/>
          </a:prstGeom>
          <a:solidFill>
            <a:schemeClr val="bg1"/>
          </a:solidFill>
        </p:spPr>
        <p:txBody>
          <a:bodyPr wrap="none" rtlCol="0">
            <a:spAutoFit/>
          </a:bodyPr>
          <a:lstStyle/>
          <a:p>
            <a:r>
              <a:rPr lang="ja-JP" altLang="en-US" sz="2000" dirty="0">
                <a:solidFill>
                  <a:srgbClr val="FF0000"/>
                </a:solidFill>
              </a:rPr>
              <a:t>（開発と品質管理を担当）</a:t>
            </a:r>
            <a:endParaRPr kumimoji="1" lang="ja-JP" altLang="en-US" sz="2000" dirty="0">
              <a:solidFill>
                <a:srgbClr val="FF0000"/>
              </a:solidFill>
            </a:endParaRPr>
          </a:p>
        </p:txBody>
      </p:sp>
    </p:spTree>
    <p:extLst>
      <p:ext uri="{BB962C8B-B14F-4D97-AF65-F5344CB8AC3E}">
        <p14:creationId xmlns:p14="http://schemas.microsoft.com/office/powerpoint/2010/main" val="17114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三菱自動車の不正の歴史</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39</a:t>
            </a:fld>
            <a:endParaRPr kumimoji="1" lang="ja-JP" altLang="en-US"/>
          </a:p>
        </p:txBody>
      </p:sp>
      <p:sp>
        <p:nvSpPr>
          <p:cNvPr id="4" name="テキスト ボックス 3"/>
          <p:cNvSpPr txBox="1"/>
          <p:nvPr/>
        </p:nvSpPr>
        <p:spPr>
          <a:xfrm>
            <a:off x="838200" y="1770077"/>
            <a:ext cx="5368777" cy="5016758"/>
          </a:xfrm>
          <a:prstGeom prst="rect">
            <a:avLst/>
          </a:prstGeom>
          <a:noFill/>
        </p:spPr>
        <p:txBody>
          <a:bodyPr wrap="none" rtlCol="0">
            <a:spAutoFit/>
          </a:bodyPr>
          <a:lstStyle/>
          <a:p>
            <a:r>
              <a:rPr kumimoji="1" lang="ja-JP" altLang="en-US" sz="2000" dirty="0"/>
              <a:t>１９９５</a:t>
            </a:r>
            <a:r>
              <a:rPr kumimoji="1" lang="en-US" altLang="ja-JP" sz="2000" dirty="0"/>
              <a:t>	</a:t>
            </a:r>
            <a:r>
              <a:rPr kumimoji="1" lang="ja-JP" altLang="en-US" sz="2000" dirty="0"/>
              <a:t>社長：　塚原薫久</a:t>
            </a:r>
            <a:endParaRPr kumimoji="1" lang="en-US" altLang="ja-JP" sz="2000" dirty="0"/>
          </a:p>
          <a:p>
            <a:pPr marL="457200" indent="-457200">
              <a:buAutoNum type="arabicDbPlain" startAt="1995"/>
            </a:pPr>
            <a:endParaRPr lang="en-US" altLang="ja-JP" sz="2000" dirty="0"/>
          </a:p>
          <a:p>
            <a:r>
              <a:rPr kumimoji="1" lang="ja-JP" altLang="en-US" sz="2000" dirty="0"/>
              <a:t>１９９６</a:t>
            </a:r>
            <a:r>
              <a:rPr kumimoji="1" lang="en-US" altLang="ja-JP" sz="2000" dirty="0"/>
              <a:t>	</a:t>
            </a:r>
            <a:r>
              <a:rPr kumimoji="1" lang="ja-JP" altLang="en-US" sz="2000" dirty="0"/>
              <a:t>社長：　木村雄宗　</a:t>
            </a:r>
            <a:endParaRPr kumimoji="1" lang="en-US" altLang="ja-JP" sz="2000" dirty="0"/>
          </a:p>
          <a:p>
            <a:endParaRPr lang="en-US" altLang="ja-JP" sz="2000" dirty="0"/>
          </a:p>
          <a:p>
            <a:r>
              <a:rPr kumimoji="1" lang="ja-JP" altLang="en-US" sz="2000" dirty="0"/>
              <a:t>１９９７</a:t>
            </a:r>
            <a:r>
              <a:rPr kumimoji="1" lang="en-US" altLang="ja-JP" sz="2000" dirty="0"/>
              <a:t>	</a:t>
            </a:r>
            <a:r>
              <a:rPr kumimoji="1" lang="ja-JP" altLang="en-US" sz="2000" dirty="0"/>
              <a:t>社長：　河添克彦　</a:t>
            </a:r>
            <a:endParaRPr kumimoji="1" lang="en-US" altLang="ja-JP" sz="2000" dirty="0"/>
          </a:p>
          <a:p>
            <a:endParaRPr lang="en-US" altLang="ja-JP" sz="2000" dirty="0"/>
          </a:p>
          <a:p>
            <a:r>
              <a:rPr lang="ja-JP" altLang="en-US" sz="2000" dirty="0"/>
              <a:t>２０００</a:t>
            </a:r>
            <a:r>
              <a:rPr lang="en-US" altLang="ja-JP" sz="2000" dirty="0"/>
              <a:t>	</a:t>
            </a:r>
            <a:r>
              <a:rPr lang="ja-JP" altLang="en-US" sz="2000" dirty="0"/>
              <a:t>社長：　園部孝</a:t>
            </a:r>
            <a:endParaRPr lang="en-US" altLang="ja-JP" sz="2000" dirty="0"/>
          </a:p>
          <a:p>
            <a:endParaRPr lang="en-US" altLang="ja-JP" sz="2000" dirty="0"/>
          </a:p>
          <a:p>
            <a:r>
              <a:rPr lang="ja-JP" altLang="en-US" sz="2000" dirty="0"/>
              <a:t>２００２</a:t>
            </a:r>
            <a:r>
              <a:rPr lang="en-US" altLang="ja-JP" sz="2000" dirty="0"/>
              <a:t>	</a:t>
            </a:r>
            <a:r>
              <a:rPr lang="ja-JP" altLang="en-US" sz="2000" dirty="0"/>
              <a:t>社長：　ロルフ・エクロート（クライスラー）</a:t>
            </a:r>
            <a:endParaRPr lang="en-US" altLang="ja-JP" sz="2000" dirty="0"/>
          </a:p>
          <a:p>
            <a:endParaRPr lang="en-US" altLang="ja-JP" sz="2000" dirty="0"/>
          </a:p>
          <a:p>
            <a:r>
              <a:rPr lang="ja-JP" altLang="en-US" sz="2000" dirty="0"/>
              <a:t>２００４</a:t>
            </a:r>
            <a:r>
              <a:rPr lang="en-US" altLang="ja-JP" sz="2000" dirty="0"/>
              <a:t>	</a:t>
            </a:r>
            <a:r>
              <a:rPr lang="ja-JP" altLang="en-US" sz="2000" dirty="0"/>
              <a:t>社長：　多賀谷秀保</a:t>
            </a:r>
            <a:endParaRPr lang="en-US" altLang="ja-JP" sz="2000" dirty="0"/>
          </a:p>
          <a:p>
            <a:endParaRPr lang="en-US" altLang="ja-JP" sz="2000" dirty="0"/>
          </a:p>
          <a:p>
            <a:r>
              <a:rPr lang="ja-JP" altLang="en-US" sz="2000" dirty="0"/>
              <a:t>２００５</a:t>
            </a:r>
            <a:r>
              <a:rPr lang="en-US" altLang="ja-JP" sz="2000" dirty="0"/>
              <a:t>	</a:t>
            </a:r>
            <a:r>
              <a:rPr lang="ja-JP" altLang="en-US" sz="2000" dirty="0"/>
              <a:t>社長：　益子修（三菱商事）</a:t>
            </a:r>
            <a:endParaRPr lang="en-US" altLang="ja-JP" sz="2000" dirty="0"/>
          </a:p>
          <a:p>
            <a:endParaRPr lang="en-US" altLang="ja-JP" sz="2000" dirty="0"/>
          </a:p>
          <a:p>
            <a:r>
              <a:rPr lang="ja-JP" altLang="en-US" sz="2000" dirty="0"/>
              <a:t>２０１４</a:t>
            </a:r>
            <a:r>
              <a:rPr lang="en-US" altLang="ja-JP" sz="2000" dirty="0"/>
              <a:t>	</a:t>
            </a:r>
            <a:r>
              <a:rPr lang="ja-JP" altLang="en-US" sz="2000" dirty="0"/>
              <a:t>社長：　相川哲朗　　　</a:t>
            </a:r>
            <a:endParaRPr lang="en-US" altLang="ja-JP" sz="2000" dirty="0"/>
          </a:p>
          <a:p>
            <a:r>
              <a:rPr lang="ja-JP" altLang="en-US" sz="2000" dirty="0"/>
              <a:t>２０１６</a:t>
            </a:r>
            <a:r>
              <a:rPr lang="en-US" altLang="ja-JP" sz="2000" dirty="0"/>
              <a:t>	</a:t>
            </a:r>
            <a:r>
              <a:rPr lang="ja-JP" altLang="en-US" sz="2000" dirty="0"/>
              <a:t>社長：　益子修</a:t>
            </a:r>
            <a:endParaRPr lang="en-US" altLang="ja-JP" sz="2000" dirty="0"/>
          </a:p>
        </p:txBody>
      </p:sp>
      <p:sp>
        <p:nvSpPr>
          <p:cNvPr id="5" name="テキスト ボックス 4"/>
          <p:cNvSpPr txBox="1"/>
          <p:nvPr/>
        </p:nvSpPr>
        <p:spPr>
          <a:xfrm>
            <a:off x="6845416" y="1369967"/>
            <a:ext cx="3701654" cy="5324535"/>
          </a:xfrm>
          <a:prstGeom prst="rect">
            <a:avLst/>
          </a:prstGeom>
          <a:noFill/>
        </p:spPr>
        <p:txBody>
          <a:bodyPr wrap="none" rtlCol="0">
            <a:spAutoFit/>
          </a:bodyPr>
          <a:lstStyle/>
          <a:p>
            <a:r>
              <a:rPr kumimoji="1" lang="ja-JP" altLang="en-US" sz="2000" dirty="0">
                <a:solidFill>
                  <a:srgbClr val="FF0000"/>
                </a:solidFill>
              </a:rPr>
              <a:t>１９９４　米国セクハラ訴訟　</a:t>
            </a:r>
            <a:endParaRPr kumimoji="1" lang="en-US" altLang="ja-JP" sz="2000" dirty="0">
              <a:solidFill>
                <a:srgbClr val="FF0000"/>
              </a:solidFill>
            </a:endParaRPr>
          </a:p>
          <a:p>
            <a:endParaRPr lang="en-US" altLang="ja-JP" sz="2000" dirty="0">
              <a:solidFill>
                <a:srgbClr val="FF0000"/>
              </a:solidFill>
            </a:endParaRPr>
          </a:p>
          <a:p>
            <a:endParaRPr kumimoji="1" lang="en-US" altLang="ja-JP" sz="2000" dirty="0">
              <a:solidFill>
                <a:srgbClr val="FF0000"/>
              </a:solidFill>
            </a:endParaRPr>
          </a:p>
          <a:p>
            <a:r>
              <a:rPr kumimoji="1" lang="ja-JP" altLang="en-US" sz="2000" dirty="0">
                <a:solidFill>
                  <a:srgbClr val="FF0000"/>
                </a:solidFill>
              </a:rPr>
              <a:t>１９９７　総会屋利益供与事件　　</a:t>
            </a:r>
            <a:endParaRPr kumimoji="1" lang="en-US" altLang="ja-JP" sz="2000" dirty="0">
              <a:solidFill>
                <a:srgbClr val="FF0000"/>
              </a:solidFill>
            </a:endParaRPr>
          </a:p>
          <a:p>
            <a:endParaRPr lang="en-US" altLang="ja-JP" sz="2000" dirty="0">
              <a:solidFill>
                <a:srgbClr val="FF0000"/>
              </a:solidFill>
            </a:endParaRPr>
          </a:p>
          <a:p>
            <a:endParaRPr kumimoji="1" lang="en-US" altLang="ja-JP" sz="2000" dirty="0">
              <a:solidFill>
                <a:srgbClr val="FF0000"/>
              </a:solidFill>
            </a:endParaRPr>
          </a:p>
          <a:p>
            <a:endParaRPr lang="en-US" altLang="ja-JP" sz="2000" dirty="0">
              <a:solidFill>
                <a:srgbClr val="FF0000"/>
              </a:solidFill>
            </a:endParaRPr>
          </a:p>
          <a:p>
            <a:r>
              <a:rPr kumimoji="1" lang="ja-JP" altLang="en-US" sz="2000" dirty="0">
                <a:solidFill>
                  <a:srgbClr val="FF0000"/>
                </a:solidFill>
              </a:rPr>
              <a:t>２０００</a:t>
            </a:r>
            <a:r>
              <a:rPr kumimoji="1" lang="en-US" altLang="ja-JP" sz="2000" dirty="0">
                <a:solidFill>
                  <a:srgbClr val="FF0000"/>
                </a:solidFill>
              </a:rPr>
              <a:t>	</a:t>
            </a:r>
            <a:r>
              <a:rPr kumimoji="1" lang="ja-JP" altLang="en-US" sz="2000" dirty="0">
                <a:solidFill>
                  <a:srgbClr val="FF0000"/>
                </a:solidFill>
              </a:rPr>
              <a:t>リコール隠し発覚　　</a:t>
            </a:r>
            <a:endParaRPr kumimoji="1" lang="en-US" altLang="ja-JP" sz="2000" dirty="0">
              <a:solidFill>
                <a:srgbClr val="FF0000"/>
              </a:solidFill>
            </a:endParaRPr>
          </a:p>
          <a:p>
            <a:endParaRPr lang="en-US" altLang="ja-JP" sz="2000" dirty="0">
              <a:solidFill>
                <a:srgbClr val="FF0000"/>
              </a:solidFill>
            </a:endParaRPr>
          </a:p>
          <a:p>
            <a:endParaRPr lang="en-US" altLang="ja-JP" sz="2000" dirty="0">
              <a:solidFill>
                <a:srgbClr val="FF0000"/>
              </a:solidFill>
            </a:endParaRPr>
          </a:p>
          <a:p>
            <a:endParaRPr lang="en-US" altLang="ja-JP" sz="2000" dirty="0">
              <a:solidFill>
                <a:srgbClr val="FF0000"/>
              </a:solidFill>
            </a:endParaRPr>
          </a:p>
          <a:p>
            <a:r>
              <a:rPr lang="ja-JP" altLang="en-US" sz="2000" dirty="0">
                <a:solidFill>
                  <a:srgbClr val="FF0000"/>
                </a:solidFill>
              </a:rPr>
              <a:t>２００４</a:t>
            </a:r>
            <a:r>
              <a:rPr lang="en-US" altLang="ja-JP" sz="2000" dirty="0">
                <a:solidFill>
                  <a:srgbClr val="FF0000"/>
                </a:solidFill>
              </a:rPr>
              <a:t>	</a:t>
            </a:r>
            <a:r>
              <a:rPr lang="ja-JP" altLang="en-US" sz="2000" dirty="0">
                <a:solidFill>
                  <a:srgbClr val="FF0000"/>
                </a:solidFill>
              </a:rPr>
              <a:t>リコール隠し発覚　　　</a:t>
            </a:r>
            <a:endParaRPr lang="en-US" altLang="ja-JP" sz="2000" dirty="0">
              <a:solidFill>
                <a:srgbClr val="FF0000"/>
              </a:solidFill>
            </a:endParaRPr>
          </a:p>
          <a:p>
            <a:pPr marL="457200" indent="-457200">
              <a:buAutoNum type="arabicDbPlain" startAt="2004"/>
            </a:pPr>
            <a:endParaRPr lang="en-US" altLang="ja-JP" sz="2000" dirty="0">
              <a:solidFill>
                <a:srgbClr val="FF0000"/>
              </a:solidFill>
            </a:endParaRPr>
          </a:p>
          <a:p>
            <a:pPr marL="457200" indent="-457200">
              <a:buAutoNum type="arabicDbPlain" startAt="2004"/>
            </a:pPr>
            <a:endParaRPr lang="en-US" altLang="ja-JP" sz="2000" dirty="0">
              <a:solidFill>
                <a:srgbClr val="FF0000"/>
              </a:solidFill>
            </a:endParaRPr>
          </a:p>
          <a:p>
            <a:pPr marL="457200" indent="-457200">
              <a:buAutoNum type="arabicDbPlain" startAt="2004"/>
            </a:pPr>
            <a:endParaRPr lang="en-US" altLang="ja-JP" sz="2000" dirty="0">
              <a:solidFill>
                <a:srgbClr val="FF0000"/>
              </a:solidFill>
            </a:endParaRPr>
          </a:p>
          <a:p>
            <a:endParaRPr lang="en-US" altLang="ja-JP" sz="2000" dirty="0">
              <a:solidFill>
                <a:srgbClr val="FF0000"/>
              </a:solidFill>
            </a:endParaRPr>
          </a:p>
          <a:p>
            <a:r>
              <a:rPr lang="ja-JP" altLang="en-US" sz="2000" dirty="0">
                <a:solidFill>
                  <a:srgbClr val="FF0000"/>
                </a:solidFill>
              </a:rPr>
              <a:t>２０１６</a:t>
            </a:r>
            <a:r>
              <a:rPr lang="en-US" altLang="ja-JP" sz="2000" dirty="0">
                <a:solidFill>
                  <a:srgbClr val="FF0000"/>
                </a:solidFill>
              </a:rPr>
              <a:t>	</a:t>
            </a:r>
            <a:r>
              <a:rPr lang="ja-JP" altLang="en-US" sz="2000" dirty="0">
                <a:solidFill>
                  <a:srgbClr val="FF0000"/>
                </a:solidFill>
              </a:rPr>
              <a:t>燃費不正発覚</a:t>
            </a:r>
            <a:endParaRPr lang="en-US" altLang="ja-JP" sz="2000" dirty="0">
              <a:solidFill>
                <a:srgbClr val="FF0000"/>
              </a:solidFill>
            </a:endParaRPr>
          </a:p>
        </p:txBody>
      </p:sp>
      <p:sp>
        <p:nvSpPr>
          <p:cNvPr id="6" name="テキスト ボックス 5"/>
          <p:cNvSpPr txBox="1"/>
          <p:nvPr/>
        </p:nvSpPr>
        <p:spPr>
          <a:xfrm>
            <a:off x="4840099" y="6325170"/>
            <a:ext cx="1673856"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kumimoji="1" lang="ja-JP" altLang="en-US" sz="2000" dirty="0">
                <a:ln w="0"/>
                <a:solidFill>
                  <a:schemeClr val="tx1"/>
                </a:solidFill>
                <a:effectLst>
                  <a:outerShdw blurRad="38100" dist="19050" dir="2700000" algn="tl" rotWithShape="0">
                    <a:schemeClr val="dk1">
                      <a:alpha val="40000"/>
                    </a:schemeClr>
                  </a:outerShdw>
                </a:effectLst>
              </a:rPr>
              <a:t>日産から出資</a:t>
            </a:r>
          </a:p>
        </p:txBody>
      </p:sp>
      <p:sp>
        <p:nvSpPr>
          <p:cNvPr id="7" name="テキスト ボックス 6"/>
          <p:cNvSpPr txBox="1"/>
          <p:nvPr/>
        </p:nvSpPr>
        <p:spPr>
          <a:xfrm>
            <a:off x="4712065" y="4984330"/>
            <a:ext cx="1898277"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kumimoji="1" lang="ja-JP" altLang="en-US" sz="2000" dirty="0">
                <a:ln w="0"/>
                <a:solidFill>
                  <a:schemeClr val="tx1"/>
                </a:solidFill>
                <a:effectLst>
                  <a:outerShdw blurRad="38100" dist="19050" dir="2700000" algn="tl" rotWithShape="0">
                    <a:schemeClr val="dk1">
                      <a:alpha val="40000"/>
                    </a:schemeClr>
                  </a:outerShdw>
                </a:effectLst>
              </a:rPr>
              <a:t>三菱３社の支援</a:t>
            </a:r>
          </a:p>
        </p:txBody>
      </p:sp>
      <p:sp>
        <p:nvSpPr>
          <p:cNvPr id="8" name="テキスト ボックス 7"/>
          <p:cNvSpPr txBox="1"/>
          <p:nvPr/>
        </p:nvSpPr>
        <p:spPr>
          <a:xfrm>
            <a:off x="4106252" y="3381880"/>
            <a:ext cx="2717411"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kumimoji="1" lang="ja-JP" altLang="en-US" sz="2000" dirty="0">
                <a:ln w="0"/>
                <a:solidFill>
                  <a:schemeClr val="tx1"/>
                </a:solidFill>
                <a:effectLst>
                  <a:outerShdw blurRad="38100" dist="19050" dir="2700000" algn="tl" rotWithShape="0">
                    <a:schemeClr val="dk1">
                      <a:alpha val="40000"/>
                    </a:schemeClr>
                  </a:outerShdw>
                </a:effectLst>
              </a:rPr>
              <a:t>クライスラーと資本提携</a:t>
            </a:r>
          </a:p>
        </p:txBody>
      </p:sp>
      <p:sp>
        <p:nvSpPr>
          <p:cNvPr id="9" name="テキスト ボックス 8"/>
          <p:cNvSpPr txBox="1"/>
          <p:nvPr/>
        </p:nvSpPr>
        <p:spPr>
          <a:xfrm>
            <a:off x="6096000" y="5591917"/>
            <a:ext cx="5923416" cy="461665"/>
          </a:xfrm>
          <a:prstGeom prst="rect">
            <a:avLst/>
          </a:prstGeom>
          <a:noFill/>
        </p:spPr>
        <p:txBody>
          <a:bodyPr wrap="none" rtlCol="0">
            <a:spAutoFit/>
          </a:bodyPr>
          <a:lstStyle/>
          <a:p>
            <a:r>
              <a:rPr kumimoji="1" lang="ja-JP" altLang="en-US" sz="2400" dirty="0">
                <a:solidFill>
                  <a:srgbClr val="0070C0"/>
                </a:solidFill>
              </a:rPr>
              <a:t>Ｄｉｓｃｕｓｓｉｏｎ：　社員の気持ちを考えてみよう</a:t>
            </a:r>
          </a:p>
        </p:txBody>
      </p:sp>
    </p:spTree>
    <p:extLst>
      <p:ext uri="{BB962C8B-B14F-4D97-AF65-F5344CB8AC3E}">
        <p14:creationId xmlns:p14="http://schemas.microsoft.com/office/powerpoint/2010/main" val="30571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①法令に基づかない測定方法</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4</a:t>
            </a:fld>
            <a:endParaRPr kumimoji="1" lang="ja-JP" altLang="en-US"/>
          </a:p>
        </p:txBody>
      </p:sp>
      <p:sp>
        <p:nvSpPr>
          <p:cNvPr id="4" name="テキスト ボックス 3"/>
          <p:cNvSpPr txBox="1"/>
          <p:nvPr/>
        </p:nvSpPr>
        <p:spPr>
          <a:xfrm>
            <a:off x="357267" y="1632355"/>
            <a:ext cx="2225289" cy="369332"/>
          </a:xfrm>
          <a:prstGeom prst="rect">
            <a:avLst/>
          </a:prstGeom>
          <a:solidFill>
            <a:srgbClr val="92D050"/>
          </a:solidFill>
        </p:spPr>
        <p:txBody>
          <a:bodyPr wrap="none" rtlCol="0">
            <a:spAutoFit/>
          </a:bodyPr>
          <a:lstStyle/>
          <a:p>
            <a:r>
              <a:rPr kumimoji="1" lang="ja-JP" altLang="en-US" dirty="0"/>
              <a:t>法令の定める惰行法</a:t>
            </a:r>
          </a:p>
        </p:txBody>
      </p:sp>
      <p:sp>
        <p:nvSpPr>
          <p:cNvPr id="5" name="正方形/長方形 4"/>
          <p:cNvSpPr/>
          <p:nvPr/>
        </p:nvSpPr>
        <p:spPr>
          <a:xfrm>
            <a:off x="657138" y="2100815"/>
            <a:ext cx="4787317" cy="646331"/>
          </a:xfrm>
          <a:prstGeom prst="rect">
            <a:avLst/>
          </a:prstGeom>
        </p:spPr>
        <p:txBody>
          <a:bodyPr wrap="square">
            <a:spAutoFit/>
          </a:bodyPr>
          <a:lstStyle/>
          <a:p>
            <a:r>
              <a:rPr lang="ja-JP" altLang="en-US" dirty="0"/>
              <a:t>テストコースにおいて、ニュートラルで</a:t>
            </a:r>
            <a:r>
              <a:rPr lang="en-US" altLang="ja-JP" dirty="0"/>
              <a:t>10km/h</a:t>
            </a:r>
            <a:r>
              <a:rPr lang="ja-JP" altLang="en-US" dirty="0"/>
              <a:t>減速する間の距離、時間等から走行抵抗を算出</a:t>
            </a:r>
          </a:p>
        </p:txBody>
      </p:sp>
      <p:sp>
        <p:nvSpPr>
          <p:cNvPr id="6" name="正方形/長方形 5"/>
          <p:cNvSpPr/>
          <p:nvPr/>
        </p:nvSpPr>
        <p:spPr>
          <a:xfrm>
            <a:off x="1389013" y="5403007"/>
            <a:ext cx="3264016" cy="646331"/>
          </a:xfrm>
          <a:prstGeom prst="rect">
            <a:avLst/>
          </a:prstGeom>
        </p:spPr>
        <p:txBody>
          <a:bodyPr wrap="square">
            <a:spAutoFit/>
          </a:bodyPr>
          <a:lstStyle/>
          <a:p>
            <a:r>
              <a:rPr lang="ja-JP" altLang="en-US" dirty="0"/>
              <a:t>往路・復路について最低各３回</a:t>
            </a:r>
            <a:endParaRPr lang="en-US" altLang="ja-JP" dirty="0"/>
          </a:p>
          <a:p>
            <a:r>
              <a:rPr lang="ja-JP" altLang="en-US" dirty="0"/>
              <a:t>最大値と最小値の比は</a:t>
            </a:r>
            <a:r>
              <a:rPr lang="en-US" altLang="ja-JP" dirty="0"/>
              <a:t>1.1</a:t>
            </a:r>
            <a:r>
              <a:rPr lang="ja-JP" altLang="en-US" dirty="0"/>
              <a:t>以下</a:t>
            </a:r>
          </a:p>
        </p:txBody>
      </p:sp>
      <p:pic>
        <p:nvPicPr>
          <p:cNvPr id="7" name="図 6"/>
          <p:cNvPicPr>
            <a:picLocks noChangeAspect="1"/>
          </p:cNvPicPr>
          <p:nvPr/>
        </p:nvPicPr>
        <p:blipFill>
          <a:blip r:embed="rId3"/>
          <a:stretch>
            <a:fillRect/>
          </a:stretch>
        </p:blipFill>
        <p:spPr>
          <a:xfrm>
            <a:off x="672568" y="2847780"/>
            <a:ext cx="1073725" cy="483549"/>
          </a:xfrm>
          <a:prstGeom prst="rect">
            <a:avLst/>
          </a:prstGeom>
        </p:spPr>
      </p:pic>
      <p:pic>
        <p:nvPicPr>
          <p:cNvPr id="8" name="図 7"/>
          <p:cNvPicPr>
            <a:picLocks noChangeAspect="1"/>
          </p:cNvPicPr>
          <p:nvPr/>
        </p:nvPicPr>
        <p:blipFill>
          <a:blip r:embed="rId3"/>
          <a:stretch>
            <a:fillRect/>
          </a:stretch>
        </p:blipFill>
        <p:spPr>
          <a:xfrm>
            <a:off x="4118362" y="2846274"/>
            <a:ext cx="1073725" cy="483549"/>
          </a:xfrm>
          <a:prstGeom prst="rect">
            <a:avLst/>
          </a:prstGeom>
        </p:spPr>
      </p:pic>
      <p:sp>
        <p:nvSpPr>
          <p:cNvPr id="9" name="テキスト ボックス 8"/>
          <p:cNvSpPr txBox="1"/>
          <p:nvPr/>
        </p:nvSpPr>
        <p:spPr>
          <a:xfrm>
            <a:off x="850941" y="3329823"/>
            <a:ext cx="835485" cy="2062103"/>
          </a:xfrm>
          <a:prstGeom prst="rect">
            <a:avLst/>
          </a:prstGeom>
          <a:noFill/>
        </p:spPr>
        <p:txBody>
          <a:bodyPr wrap="none" rtlCol="0">
            <a:spAutoFit/>
          </a:bodyPr>
          <a:lstStyle/>
          <a:p>
            <a:r>
              <a:rPr kumimoji="1" lang="en-US" altLang="ja-JP" sz="1600" dirty="0"/>
              <a:t>25km/h</a:t>
            </a:r>
          </a:p>
          <a:p>
            <a:r>
              <a:rPr lang="en-US" altLang="ja-JP" sz="1600" dirty="0"/>
              <a:t>35</a:t>
            </a:r>
          </a:p>
          <a:p>
            <a:r>
              <a:rPr kumimoji="1" lang="en-US" altLang="ja-JP" sz="1600" dirty="0"/>
              <a:t>45</a:t>
            </a:r>
          </a:p>
          <a:p>
            <a:r>
              <a:rPr lang="en-US" altLang="ja-JP" sz="1600" dirty="0"/>
              <a:t>55</a:t>
            </a:r>
          </a:p>
          <a:p>
            <a:r>
              <a:rPr kumimoji="1" lang="en-US" altLang="ja-JP" sz="1600" dirty="0"/>
              <a:t>65</a:t>
            </a:r>
          </a:p>
          <a:p>
            <a:r>
              <a:rPr lang="en-US" altLang="ja-JP" sz="1600" dirty="0"/>
              <a:t>75</a:t>
            </a:r>
          </a:p>
          <a:p>
            <a:r>
              <a:rPr kumimoji="1" lang="en-US" altLang="ja-JP" sz="1600" dirty="0"/>
              <a:t>85</a:t>
            </a:r>
          </a:p>
          <a:p>
            <a:r>
              <a:rPr lang="en-US" altLang="ja-JP" sz="1600" dirty="0"/>
              <a:t>95</a:t>
            </a:r>
            <a:endParaRPr kumimoji="1" lang="ja-JP" altLang="en-US" sz="1600" dirty="0"/>
          </a:p>
        </p:txBody>
      </p:sp>
      <p:sp>
        <p:nvSpPr>
          <p:cNvPr id="10" name="テキスト ボックス 9"/>
          <p:cNvSpPr txBox="1"/>
          <p:nvPr/>
        </p:nvSpPr>
        <p:spPr>
          <a:xfrm>
            <a:off x="4356602" y="3329822"/>
            <a:ext cx="835485" cy="2062103"/>
          </a:xfrm>
          <a:prstGeom prst="rect">
            <a:avLst/>
          </a:prstGeom>
          <a:noFill/>
        </p:spPr>
        <p:txBody>
          <a:bodyPr wrap="none" rtlCol="0">
            <a:spAutoFit/>
          </a:bodyPr>
          <a:lstStyle/>
          <a:p>
            <a:r>
              <a:rPr lang="en-US" altLang="ja-JP" sz="1600" dirty="0"/>
              <a:t>15km/h</a:t>
            </a:r>
          </a:p>
          <a:p>
            <a:r>
              <a:rPr lang="en-US" altLang="ja-JP" sz="1600" dirty="0"/>
              <a:t>2</a:t>
            </a:r>
            <a:r>
              <a:rPr kumimoji="1" lang="en-US" altLang="ja-JP" sz="1600" dirty="0"/>
              <a:t>5</a:t>
            </a:r>
          </a:p>
          <a:p>
            <a:r>
              <a:rPr lang="en-US" altLang="ja-JP" sz="1600" dirty="0"/>
              <a:t>35</a:t>
            </a:r>
          </a:p>
          <a:p>
            <a:r>
              <a:rPr kumimoji="1" lang="en-US" altLang="ja-JP" sz="1600" dirty="0"/>
              <a:t>45</a:t>
            </a:r>
          </a:p>
          <a:p>
            <a:r>
              <a:rPr lang="en-US" altLang="ja-JP" sz="1600" dirty="0"/>
              <a:t>55</a:t>
            </a:r>
          </a:p>
          <a:p>
            <a:r>
              <a:rPr kumimoji="1" lang="en-US" altLang="ja-JP" sz="1600" dirty="0"/>
              <a:t>65</a:t>
            </a:r>
          </a:p>
          <a:p>
            <a:r>
              <a:rPr lang="en-US" altLang="ja-JP" sz="1600" dirty="0"/>
              <a:t>75</a:t>
            </a:r>
          </a:p>
          <a:p>
            <a:r>
              <a:rPr kumimoji="1" lang="en-US" altLang="ja-JP" sz="1600" dirty="0"/>
              <a:t>85</a:t>
            </a:r>
          </a:p>
        </p:txBody>
      </p:sp>
      <p:cxnSp>
        <p:nvCxnSpPr>
          <p:cNvPr id="12" name="直線矢印コネクタ 11"/>
          <p:cNvCxnSpPr/>
          <p:nvPr/>
        </p:nvCxnSpPr>
        <p:spPr>
          <a:xfrm flipV="1">
            <a:off x="1686426" y="3481431"/>
            <a:ext cx="2670176" cy="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1685933" y="3743178"/>
            <a:ext cx="2670176" cy="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1685933" y="3962080"/>
            <a:ext cx="2670176" cy="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1685933" y="4211491"/>
            <a:ext cx="2670176" cy="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685933" y="4443893"/>
            <a:ext cx="2670176" cy="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1685933" y="4715042"/>
            <a:ext cx="2670176" cy="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1686426" y="4938138"/>
            <a:ext cx="2670176" cy="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1686426" y="5165428"/>
            <a:ext cx="2670176" cy="83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6002323" y="1632355"/>
            <a:ext cx="2723823" cy="369332"/>
          </a:xfrm>
          <a:prstGeom prst="rect">
            <a:avLst/>
          </a:prstGeom>
          <a:solidFill>
            <a:srgbClr val="FF0000"/>
          </a:solidFill>
        </p:spPr>
        <p:txBody>
          <a:bodyPr wrap="none" rtlCol="0">
            <a:spAutoFit/>
          </a:bodyPr>
          <a:lstStyle/>
          <a:p>
            <a:r>
              <a:rPr kumimoji="1" lang="ja-JP" altLang="en-US" dirty="0"/>
              <a:t>三菱自動車の高速惰行法</a:t>
            </a:r>
          </a:p>
        </p:txBody>
      </p:sp>
      <p:sp>
        <p:nvSpPr>
          <p:cNvPr id="21" name="正方形/長方形 20"/>
          <p:cNvSpPr/>
          <p:nvPr/>
        </p:nvSpPr>
        <p:spPr>
          <a:xfrm>
            <a:off x="6228826" y="2100815"/>
            <a:ext cx="5759042" cy="646331"/>
          </a:xfrm>
          <a:prstGeom prst="rect">
            <a:avLst/>
          </a:prstGeom>
        </p:spPr>
        <p:txBody>
          <a:bodyPr wrap="square">
            <a:spAutoFit/>
          </a:bodyPr>
          <a:lstStyle/>
          <a:p>
            <a:r>
              <a:rPr lang="ja-JP" altLang="en-US" dirty="0"/>
              <a:t>テストコースにおいて、ニュートラルで</a:t>
            </a:r>
            <a:r>
              <a:rPr lang="en-US" altLang="ja-JP" dirty="0"/>
              <a:t>150km/h</a:t>
            </a:r>
            <a:r>
              <a:rPr lang="ja-JP" altLang="en-US" dirty="0"/>
              <a:t>から</a:t>
            </a:r>
            <a:r>
              <a:rPr lang="en-US" altLang="ja-JP" dirty="0"/>
              <a:t>10km/h</a:t>
            </a:r>
            <a:r>
              <a:rPr lang="ja-JP" altLang="en-US" dirty="0"/>
              <a:t>に減速する間の</a:t>
            </a:r>
            <a:r>
              <a:rPr lang="en-US" altLang="ja-JP" dirty="0"/>
              <a:t>1</a:t>
            </a:r>
            <a:r>
              <a:rPr lang="ja-JP" altLang="en-US" dirty="0"/>
              <a:t>秒毎の車速等から走行抵抗を算出</a:t>
            </a:r>
          </a:p>
        </p:txBody>
      </p:sp>
      <p:pic>
        <p:nvPicPr>
          <p:cNvPr id="22" name="図 21"/>
          <p:cNvPicPr>
            <a:picLocks noChangeAspect="1"/>
          </p:cNvPicPr>
          <p:nvPr/>
        </p:nvPicPr>
        <p:blipFill>
          <a:blip r:embed="rId3"/>
          <a:stretch>
            <a:fillRect/>
          </a:stretch>
        </p:blipFill>
        <p:spPr>
          <a:xfrm>
            <a:off x="6290509" y="2846274"/>
            <a:ext cx="1073725" cy="483549"/>
          </a:xfrm>
          <a:prstGeom prst="rect">
            <a:avLst/>
          </a:prstGeom>
        </p:spPr>
      </p:pic>
      <p:pic>
        <p:nvPicPr>
          <p:cNvPr id="23" name="図 22"/>
          <p:cNvPicPr>
            <a:picLocks noChangeAspect="1"/>
          </p:cNvPicPr>
          <p:nvPr/>
        </p:nvPicPr>
        <p:blipFill>
          <a:blip r:embed="rId3"/>
          <a:stretch>
            <a:fillRect/>
          </a:stretch>
        </p:blipFill>
        <p:spPr>
          <a:xfrm>
            <a:off x="10572976" y="2846274"/>
            <a:ext cx="1073725" cy="483549"/>
          </a:xfrm>
          <a:prstGeom prst="rect">
            <a:avLst/>
          </a:prstGeom>
        </p:spPr>
      </p:pic>
      <p:sp>
        <p:nvSpPr>
          <p:cNvPr id="24" name="正方形/長方形 23"/>
          <p:cNvSpPr/>
          <p:nvPr/>
        </p:nvSpPr>
        <p:spPr>
          <a:xfrm>
            <a:off x="6357530" y="3312154"/>
            <a:ext cx="939681" cy="338554"/>
          </a:xfrm>
          <a:prstGeom prst="rect">
            <a:avLst/>
          </a:prstGeom>
        </p:spPr>
        <p:txBody>
          <a:bodyPr wrap="none">
            <a:spAutoFit/>
          </a:bodyPr>
          <a:lstStyle/>
          <a:p>
            <a:r>
              <a:rPr lang="en-US" altLang="ja-JP" sz="1600" dirty="0"/>
              <a:t>150km/h</a:t>
            </a:r>
          </a:p>
        </p:txBody>
      </p:sp>
      <p:sp>
        <p:nvSpPr>
          <p:cNvPr id="25" name="正方形/長方形 24"/>
          <p:cNvSpPr/>
          <p:nvPr/>
        </p:nvSpPr>
        <p:spPr>
          <a:xfrm>
            <a:off x="10692095" y="3326013"/>
            <a:ext cx="835485" cy="338554"/>
          </a:xfrm>
          <a:prstGeom prst="rect">
            <a:avLst/>
          </a:prstGeom>
        </p:spPr>
        <p:txBody>
          <a:bodyPr wrap="none">
            <a:spAutoFit/>
          </a:bodyPr>
          <a:lstStyle/>
          <a:p>
            <a:r>
              <a:rPr lang="en-US" altLang="ja-JP" sz="1600" dirty="0"/>
              <a:t>10km/h</a:t>
            </a:r>
          </a:p>
        </p:txBody>
      </p:sp>
      <p:cxnSp>
        <p:nvCxnSpPr>
          <p:cNvPr id="26" name="直線矢印コネクタ 25"/>
          <p:cNvCxnSpPr>
            <a:endCxn id="25" idx="1"/>
          </p:cNvCxnSpPr>
          <p:nvPr/>
        </p:nvCxnSpPr>
        <p:spPr>
          <a:xfrm flipV="1">
            <a:off x="7416330" y="3495290"/>
            <a:ext cx="3275765" cy="292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7476339" y="5438929"/>
            <a:ext cx="3264016" cy="369332"/>
          </a:xfrm>
          <a:prstGeom prst="rect">
            <a:avLst/>
          </a:prstGeom>
        </p:spPr>
        <p:txBody>
          <a:bodyPr wrap="square">
            <a:spAutoFit/>
          </a:bodyPr>
          <a:lstStyle/>
          <a:p>
            <a:r>
              <a:rPr lang="ja-JP" altLang="en-US" dirty="0"/>
              <a:t>往路・復路について最低各３回</a:t>
            </a:r>
            <a:endParaRPr lang="en-US" altLang="ja-JP" dirty="0"/>
          </a:p>
        </p:txBody>
      </p:sp>
      <p:sp>
        <p:nvSpPr>
          <p:cNvPr id="29" name="テキスト ボックス 28"/>
          <p:cNvSpPr txBox="1"/>
          <p:nvPr/>
        </p:nvSpPr>
        <p:spPr>
          <a:xfrm>
            <a:off x="1685933" y="6132270"/>
            <a:ext cx="8598829" cy="461665"/>
          </a:xfrm>
          <a:prstGeom prst="rect">
            <a:avLst/>
          </a:prstGeom>
          <a:noFill/>
        </p:spPr>
        <p:txBody>
          <a:bodyPr wrap="none" rtlCol="0">
            <a:spAutoFit/>
          </a:bodyPr>
          <a:lstStyle/>
          <a:p>
            <a:r>
              <a:rPr kumimoji="1" lang="ja-JP" altLang="en-US" sz="2400" dirty="0">
                <a:solidFill>
                  <a:srgbClr val="0070C0"/>
                </a:solidFill>
              </a:rPr>
              <a:t>Ｄｉｓｃｕｓｓｉｏｎ：　なぜ、法令に定める測定方法を用いなかったのか</a:t>
            </a:r>
          </a:p>
        </p:txBody>
      </p:sp>
      <p:sp>
        <p:nvSpPr>
          <p:cNvPr id="30" name="テキスト ボックス 29"/>
          <p:cNvSpPr txBox="1"/>
          <p:nvPr/>
        </p:nvSpPr>
        <p:spPr>
          <a:xfrm>
            <a:off x="8610600" y="1632355"/>
            <a:ext cx="2492990" cy="369332"/>
          </a:xfrm>
          <a:prstGeom prst="rect">
            <a:avLst/>
          </a:prstGeom>
          <a:noFill/>
        </p:spPr>
        <p:txBody>
          <a:bodyPr wrap="none" rtlCol="0">
            <a:spAutoFit/>
          </a:bodyPr>
          <a:lstStyle/>
          <a:p>
            <a:r>
              <a:rPr kumimoji="1" lang="ja-JP" altLang="en-US" dirty="0"/>
              <a:t>（動力性能試験の一部）</a:t>
            </a:r>
          </a:p>
        </p:txBody>
      </p:sp>
      <p:sp>
        <p:nvSpPr>
          <p:cNvPr id="31" name="正方形/長方形 30"/>
          <p:cNvSpPr/>
          <p:nvPr/>
        </p:nvSpPr>
        <p:spPr>
          <a:xfrm>
            <a:off x="2480435" y="1643436"/>
            <a:ext cx="3029997" cy="369332"/>
          </a:xfrm>
          <a:prstGeom prst="rect">
            <a:avLst/>
          </a:prstGeom>
        </p:spPr>
        <p:txBody>
          <a:bodyPr wrap="none">
            <a:spAutoFit/>
          </a:bodyPr>
          <a:lstStyle/>
          <a:p>
            <a:r>
              <a:rPr lang="ja-JP" altLang="en-US" dirty="0"/>
              <a:t>（排出ガス・燃料消費率試験）</a:t>
            </a:r>
          </a:p>
        </p:txBody>
      </p:sp>
      <p:sp>
        <p:nvSpPr>
          <p:cNvPr id="11" name="テキスト ボックス 10"/>
          <p:cNvSpPr txBox="1"/>
          <p:nvPr/>
        </p:nvSpPr>
        <p:spPr>
          <a:xfrm>
            <a:off x="8726146" y="1250873"/>
            <a:ext cx="2760692" cy="369332"/>
          </a:xfrm>
          <a:prstGeom prst="rect">
            <a:avLst/>
          </a:prstGeom>
          <a:noFill/>
        </p:spPr>
        <p:txBody>
          <a:bodyPr wrap="none" rtlCol="0">
            <a:spAutoFit/>
          </a:bodyPr>
          <a:lstStyle/>
          <a:p>
            <a:r>
              <a:rPr kumimoji="1" lang="ja-JP" altLang="en-US" dirty="0"/>
              <a:t>遅くとも１９９１年には実施</a:t>
            </a:r>
          </a:p>
        </p:txBody>
      </p:sp>
      <p:sp>
        <p:nvSpPr>
          <p:cNvPr id="32" name="テキスト ボックス 31"/>
          <p:cNvSpPr txBox="1"/>
          <p:nvPr/>
        </p:nvSpPr>
        <p:spPr>
          <a:xfrm>
            <a:off x="10345846" y="5790773"/>
            <a:ext cx="1566454" cy="276999"/>
          </a:xfrm>
          <a:prstGeom prst="rect">
            <a:avLst/>
          </a:prstGeom>
          <a:noFill/>
        </p:spPr>
        <p:txBody>
          <a:bodyPr wrap="none" rtlCol="0">
            <a:spAutoFit/>
          </a:bodyPr>
          <a:lstStyle/>
          <a:p>
            <a:r>
              <a:rPr kumimoji="1" lang="ja-JP" altLang="en-US" sz="1200" dirty="0"/>
              <a:t>出典：国土交通省ＨＰ</a:t>
            </a:r>
          </a:p>
        </p:txBody>
      </p:sp>
    </p:spTree>
    <p:extLst>
      <p:ext uri="{BB962C8B-B14F-4D97-AF65-F5344CB8AC3E}">
        <p14:creationId xmlns:p14="http://schemas.microsoft.com/office/powerpoint/2010/main" val="4036517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solidFill>
                  <a:srgbClr val="0070C0"/>
                </a:solidFill>
              </a:rPr>
              <a:t>Ｄｉｓｃｕｓｓｉｏｎ：　三菱自動車工業の分析</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40</a:t>
            </a:fld>
            <a:endParaRPr kumimoji="1" lang="ja-JP" altLang="en-US"/>
          </a:p>
        </p:txBody>
      </p:sp>
      <p:graphicFrame>
        <p:nvGraphicFramePr>
          <p:cNvPr id="8" name="表 7"/>
          <p:cNvGraphicFramePr>
            <a:graphicFrameLocks noGrp="1"/>
          </p:cNvGraphicFramePr>
          <p:nvPr>
            <p:extLst>
              <p:ext uri="{D42A27DB-BD31-4B8C-83A1-F6EECF244321}">
                <p14:modId xmlns:p14="http://schemas.microsoft.com/office/powerpoint/2010/main" val="3049736116"/>
              </p:ext>
            </p:extLst>
          </p:nvPr>
        </p:nvGraphicFramePr>
        <p:xfrm>
          <a:off x="721242" y="1439125"/>
          <a:ext cx="10937382" cy="5166113"/>
        </p:xfrm>
        <a:graphic>
          <a:graphicData uri="http://schemas.openxmlformats.org/drawingml/2006/table">
            <a:tbl>
              <a:tblPr firstRow="1" bandRow="1">
                <a:tableStyleId>{5C22544A-7EE6-4342-B048-85BDC9FD1C3A}</a:tableStyleId>
              </a:tblPr>
              <a:tblGrid>
                <a:gridCol w="2137329">
                  <a:extLst>
                    <a:ext uri="{9D8B030D-6E8A-4147-A177-3AD203B41FA5}">
                      <a16:colId xmlns:a16="http://schemas.microsoft.com/office/drawing/2014/main" val="20000"/>
                    </a:ext>
                  </a:extLst>
                </a:gridCol>
                <a:gridCol w="2827090">
                  <a:extLst>
                    <a:ext uri="{9D8B030D-6E8A-4147-A177-3AD203B41FA5}">
                      <a16:colId xmlns:a16="http://schemas.microsoft.com/office/drawing/2014/main" val="20001"/>
                    </a:ext>
                  </a:extLst>
                </a:gridCol>
                <a:gridCol w="472930">
                  <a:extLst>
                    <a:ext uri="{9D8B030D-6E8A-4147-A177-3AD203B41FA5}">
                      <a16:colId xmlns:a16="http://schemas.microsoft.com/office/drawing/2014/main" val="20002"/>
                    </a:ext>
                  </a:extLst>
                </a:gridCol>
                <a:gridCol w="1100007">
                  <a:extLst>
                    <a:ext uri="{9D8B030D-6E8A-4147-A177-3AD203B41FA5}">
                      <a16:colId xmlns:a16="http://schemas.microsoft.com/office/drawing/2014/main" val="344913011"/>
                    </a:ext>
                  </a:extLst>
                </a:gridCol>
                <a:gridCol w="1254155">
                  <a:extLst>
                    <a:ext uri="{9D8B030D-6E8A-4147-A177-3AD203B41FA5}">
                      <a16:colId xmlns:a16="http://schemas.microsoft.com/office/drawing/2014/main" val="3955621525"/>
                    </a:ext>
                  </a:extLst>
                </a:gridCol>
                <a:gridCol w="3145871">
                  <a:extLst>
                    <a:ext uri="{9D8B030D-6E8A-4147-A177-3AD203B41FA5}">
                      <a16:colId xmlns:a16="http://schemas.microsoft.com/office/drawing/2014/main" val="20003"/>
                    </a:ext>
                  </a:extLst>
                </a:gridCol>
              </a:tblGrid>
              <a:tr h="887021">
                <a:tc>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400" dirty="0"/>
                        <a:t>目に見える要素</a:t>
                      </a:r>
                      <a:endParaRPr kumimoji="1" lang="en-US" altLang="ja-JP" sz="2400" dirty="0"/>
                    </a:p>
                    <a:p>
                      <a:r>
                        <a:rPr kumimoji="1" lang="ja-JP" altLang="en-US" sz="2400" dirty="0"/>
                        <a:t>行動・外観・文書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kumimoji="1" lang="ja-JP" altLang="en-US" sz="2400" dirty="0"/>
                        <a:t>価値と規範</a:t>
                      </a:r>
                      <a:endParaRPr kumimoji="1" lang="en-US" altLang="ja-JP" sz="2400" dirty="0"/>
                    </a:p>
                    <a:p>
                      <a:r>
                        <a:rPr kumimoji="1" lang="ja-JP" altLang="en-US" sz="2400" dirty="0"/>
                        <a:t>価値・戦略・目標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sz="2400" dirty="0"/>
                        <a:t>基本的想定</a:t>
                      </a:r>
                      <a:endParaRPr kumimoji="1" lang="en-US" altLang="ja-JP" sz="2400" dirty="0"/>
                    </a:p>
                    <a:p>
                      <a:r>
                        <a:rPr kumimoji="1" lang="ja-JP" altLang="en-US" sz="2400" dirty="0"/>
                        <a:t>人間性・無意識な行動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64364">
                <a:tc>
                  <a:txBody>
                    <a:bodyPr/>
                    <a:lstStyle/>
                    <a:p>
                      <a:r>
                        <a:rPr kumimoji="1" lang="ja-JP" altLang="en-US" sz="2400" dirty="0"/>
                        <a:t>個　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64364">
                <a:tc>
                  <a:txBody>
                    <a:bodyPr/>
                    <a:lstStyle/>
                    <a:p>
                      <a:r>
                        <a:rPr kumimoji="1" lang="ja-JP" altLang="en-US" sz="2400" dirty="0"/>
                        <a:t>組　織（部・課）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64364">
                <a:tc>
                  <a:txBody>
                    <a:bodyPr/>
                    <a:lstStyle/>
                    <a:p>
                      <a:r>
                        <a:rPr kumimoji="1" lang="ja-JP" altLang="en-US" sz="2400" dirty="0"/>
                        <a:t>経営層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36585">
                <a:tc>
                  <a:txBody>
                    <a:bodyPr/>
                    <a:lstStyle/>
                    <a:p>
                      <a:endParaRPr kumimoji="1" lang="ja-JP" alt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endParaRPr kumimoji="1" lang="ja-JP" altLang="en-US" sz="24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sz="2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2182">
                <a:tc rowSpan="2">
                  <a:txBody>
                    <a:bodyPr/>
                    <a:lstStyle/>
                    <a:p>
                      <a:r>
                        <a:rPr kumimoji="1" lang="ja-JP" altLang="en-US" sz="2400" dirty="0"/>
                        <a:t>企業文化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5">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2400" dirty="0"/>
                    </a:p>
                  </a:txBody>
                  <a:tcPr>
                    <a:solidFill>
                      <a:schemeClr val="accent4">
                        <a:lumMod val="40000"/>
                        <a:lumOff val="60000"/>
                      </a:schemeClr>
                    </a:solidFill>
                  </a:tcPr>
                </a:tc>
                <a:tc hMerge="1">
                  <a:txBody>
                    <a:bodyPr/>
                    <a:lstStyle/>
                    <a:p>
                      <a:endParaRPr kumimoji="1" lang="ja-JP" altLang="en-US"/>
                    </a:p>
                  </a:txBody>
                  <a:tcPr/>
                </a:tc>
                <a:tc hMerge="1">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sz="2400" dirty="0"/>
                    </a:p>
                  </a:txBody>
                  <a:tcPr>
                    <a:solidFill>
                      <a:schemeClr val="accent4">
                        <a:lumMod val="40000"/>
                        <a:lumOff val="60000"/>
                      </a:schemeClr>
                    </a:solidFill>
                  </a:tcPr>
                </a:tc>
                <a:extLst>
                  <a:ext uri="{0D108BD9-81ED-4DB2-BD59-A6C34878D82A}">
                    <a16:rowId xmlns:a16="http://schemas.microsoft.com/office/drawing/2014/main" val="10005"/>
                  </a:ext>
                </a:extLst>
              </a:tr>
              <a:tr h="332182">
                <a:tc vMerge="1">
                  <a:txBody>
                    <a:bodyPr/>
                    <a:lstStyle/>
                    <a:p>
                      <a:endParaRPr kumimoji="1" lang="ja-JP" altLang="en-US"/>
                    </a:p>
                  </a:txBody>
                  <a:tcPr/>
                </a:tc>
                <a:tc gridSpan="2">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a:p>
                  </a:txBody>
                  <a:tcPr/>
                </a:tc>
                <a:tc>
                  <a:txBody>
                    <a:bodyPr/>
                    <a:lstStyle/>
                    <a:p>
                      <a:r>
                        <a:rPr kumimoji="1" lang="ja-JP" altLang="en-US" sz="2400" dirty="0"/>
                        <a:t>過去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4291153198"/>
                  </a:ext>
                </a:extLst>
              </a:tr>
              <a:tr h="332182">
                <a:tc rowSpan="2">
                  <a:txBody>
                    <a:bodyPr/>
                    <a:lstStyle/>
                    <a:p>
                      <a:r>
                        <a:rPr kumimoji="1" lang="ja-JP" altLang="en-US" sz="2400" dirty="0"/>
                        <a:t>風土・環境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5">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tc hMerge="1">
                  <a:txBody>
                    <a:bodyPr/>
                    <a:lstStyle/>
                    <a:p>
                      <a:endParaRPr kumimoji="1" lang="ja-JP" altLang="en-US" sz="2400" dirty="0"/>
                    </a:p>
                  </a:txBody>
                  <a:tcPr>
                    <a:solidFill>
                      <a:schemeClr val="accent4">
                        <a:lumMod val="20000"/>
                        <a:lumOff val="80000"/>
                      </a:schemeClr>
                    </a:solidFill>
                  </a:tcPr>
                </a:tc>
                <a:tc hMerge="1">
                  <a:txBody>
                    <a:bodyPr/>
                    <a:lstStyle/>
                    <a:p>
                      <a:endParaRPr kumimoji="1" lang="ja-JP" altLang="en-US"/>
                    </a:p>
                  </a:txBody>
                  <a:tcPr/>
                </a:tc>
                <a:tc hMerge="1">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sz="2400" dirty="0"/>
                    </a:p>
                  </a:txBody>
                  <a:tcPr>
                    <a:solidFill>
                      <a:schemeClr val="accent4">
                        <a:lumMod val="20000"/>
                        <a:lumOff val="80000"/>
                      </a:schemeClr>
                    </a:solidFill>
                  </a:tcPr>
                </a:tc>
                <a:extLst>
                  <a:ext uri="{0D108BD9-81ED-4DB2-BD59-A6C34878D82A}">
                    <a16:rowId xmlns:a16="http://schemas.microsoft.com/office/drawing/2014/main" val="10006"/>
                  </a:ext>
                </a:extLst>
              </a:tr>
              <a:tr h="332182">
                <a:tc vMerge="1">
                  <a:txBody>
                    <a:bodyPr/>
                    <a:lstStyle/>
                    <a:p>
                      <a:endParaRPr kumimoji="1" lang="ja-JP" altLang="en-US"/>
                    </a:p>
                  </a:txBody>
                  <a:tcPr/>
                </a:tc>
                <a:tc gridSpan="2">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tc>
                  <a:txBody>
                    <a:bodyPr/>
                    <a:lstStyle/>
                    <a:p>
                      <a:r>
                        <a:rPr kumimoji="1" lang="ja-JP" altLang="en-US" sz="2400" dirty="0"/>
                        <a:t>過去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gridSpan="2">
                  <a:txBody>
                    <a:bodyPr/>
                    <a:lstStyle/>
                    <a:p>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6317278"/>
                  </a:ext>
                </a:extLst>
              </a:tr>
            </a:tbl>
          </a:graphicData>
        </a:graphic>
      </p:graphicFrame>
    </p:spTree>
    <p:extLst>
      <p:ext uri="{BB962C8B-B14F-4D97-AF65-F5344CB8AC3E}">
        <p14:creationId xmlns:p14="http://schemas.microsoft.com/office/powerpoint/2010/main" val="1129596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981888" cy="1325563"/>
          </a:xfrm>
        </p:spPr>
        <p:txBody>
          <a:bodyPr/>
          <a:lstStyle/>
          <a:p>
            <a:r>
              <a:rPr kumimoji="1" lang="ja-JP" altLang="en-US" dirty="0">
                <a:solidFill>
                  <a:srgbClr val="0070C0"/>
                </a:solidFill>
              </a:rPr>
              <a:t>Ｄｉｓｃｕｓｓｉｏｎ：　三菱自動車工業への処方箋</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41</a:t>
            </a:fld>
            <a:endParaRPr kumimoji="1" lang="ja-JP" altLang="en-US"/>
          </a:p>
        </p:txBody>
      </p:sp>
    </p:spTree>
    <p:extLst>
      <p:ext uri="{BB962C8B-B14F-4D97-AF65-F5344CB8AC3E}">
        <p14:creationId xmlns:p14="http://schemas.microsoft.com/office/powerpoint/2010/main" val="19278795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第１回課題</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42</a:t>
            </a:fld>
            <a:endParaRPr kumimoji="1" lang="ja-JP" altLang="en-US"/>
          </a:p>
        </p:txBody>
      </p:sp>
      <p:sp>
        <p:nvSpPr>
          <p:cNvPr id="4" name="テキスト ボックス 3"/>
          <p:cNvSpPr txBox="1"/>
          <p:nvPr/>
        </p:nvSpPr>
        <p:spPr>
          <a:xfrm>
            <a:off x="1551964" y="1988191"/>
            <a:ext cx="10100344" cy="4524315"/>
          </a:xfrm>
          <a:prstGeom prst="rect">
            <a:avLst/>
          </a:prstGeom>
          <a:noFill/>
        </p:spPr>
        <p:txBody>
          <a:bodyPr wrap="square" rtlCol="0">
            <a:spAutoFit/>
          </a:bodyPr>
          <a:lstStyle/>
          <a:p>
            <a:r>
              <a:rPr kumimoji="1" lang="ja-JP" altLang="en-US" sz="2400" dirty="0"/>
              <a:t>課題①　三菱自動車工業</a:t>
            </a:r>
            <a:endParaRPr kumimoji="1" lang="en-US" altLang="ja-JP" sz="2400" dirty="0"/>
          </a:p>
          <a:p>
            <a:r>
              <a:rPr kumimoji="1" lang="en-US" altLang="ja-JP" sz="2400" dirty="0"/>
              <a:t>	</a:t>
            </a:r>
            <a:r>
              <a:rPr kumimoji="1" lang="ja-JP" altLang="en-US" sz="2400" dirty="0"/>
              <a:t>１－１</a:t>
            </a:r>
            <a:r>
              <a:rPr kumimoji="1" lang="en-US" altLang="ja-JP" sz="2400" dirty="0"/>
              <a:t>	</a:t>
            </a:r>
            <a:r>
              <a:rPr kumimoji="1" lang="ja-JP" altLang="en-US" sz="2400" dirty="0"/>
              <a:t>三菱自動車工業の分析</a:t>
            </a:r>
            <a:endParaRPr kumimoji="1" lang="en-US" altLang="ja-JP" sz="2400" dirty="0"/>
          </a:p>
          <a:p>
            <a:r>
              <a:rPr kumimoji="1" lang="en-US" altLang="ja-JP" sz="2400" dirty="0"/>
              <a:t>	</a:t>
            </a:r>
            <a:r>
              <a:rPr kumimoji="1" lang="ja-JP" altLang="en-US" sz="2400" dirty="0"/>
              <a:t>１－２　三菱自動車工業への処方箋</a:t>
            </a:r>
            <a:endParaRPr kumimoji="1" lang="en-US" altLang="ja-JP" sz="2400" dirty="0"/>
          </a:p>
          <a:p>
            <a:endParaRPr kumimoji="1" lang="en-US" altLang="ja-JP" sz="2400" dirty="0"/>
          </a:p>
          <a:p>
            <a:r>
              <a:rPr kumimoji="1" lang="ja-JP" altLang="en-US" sz="2400" dirty="0"/>
              <a:t>課題②　各自で不正事件を選ぶ</a:t>
            </a:r>
            <a:endParaRPr kumimoji="1" lang="en-US" altLang="ja-JP" sz="2400" dirty="0"/>
          </a:p>
          <a:p>
            <a:r>
              <a:rPr lang="en-US" altLang="ja-JP" sz="2400" dirty="0"/>
              <a:t>	</a:t>
            </a:r>
            <a:r>
              <a:rPr lang="ja-JP" altLang="en-US" sz="2400" dirty="0"/>
              <a:t>　</a:t>
            </a:r>
            <a:r>
              <a:rPr kumimoji="1" lang="ja-JP" altLang="en-US" sz="2400" dirty="0"/>
              <a:t>（事故ではない。学生間で調整し、重複しないよう）</a:t>
            </a:r>
            <a:endParaRPr kumimoji="1" lang="en-US" altLang="ja-JP" sz="2400" dirty="0"/>
          </a:p>
          <a:p>
            <a:endParaRPr lang="en-US" altLang="ja-JP" sz="2400" dirty="0"/>
          </a:p>
          <a:p>
            <a:r>
              <a:rPr kumimoji="1" lang="en-US" altLang="ja-JP" sz="2400" dirty="0"/>
              <a:t>	</a:t>
            </a:r>
            <a:r>
              <a:rPr kumimoji="1" lang="ja-JP" altLang="en-US" sz="2400" dirty="0"/>
              <a:t>２－１</a:t>
            </a:r>
            <a:r>
              <a:rPr kumimoji="1" lang="en-US" altLang="ja-JP" sz="2400" dirty="0"/>
              <a:t>	</a:t>
            </a:r>
            <a:r>
              <a:rPr kumimoji="1" lang="ja-JP" altLang="en-US" sz="2400" dirty="0"/>
              <a:t>不正事件の概要</a:t>
            </a:r>
            <a:endParaRPr kumimoji="1" lang="en-US" altLang="ja-JP" sz="2400" dirty="0"/>
          </a:p>
          <a:p>
            <a:r>
              <a:rPr lang="en-US" altLang="ja-JP" sz="2400" dirty="0"/>
              <a:t>	</a:t>
            </a:r>
            <a:r>
              <a:rPr lang="ja-JP" altLang="en-US" sz="2400" dirty="0"/>
              <a:t>２－２　</a:t>
            </a:r>
            <a:r>
              <a:rPr kumimoji="1" lang="ja-JP" altLang="en-US" sz="2400" dirty="0"/>
              <a:t>〇〇株式会社の分析（テンプレートを使うこと）</a:t>
            </a:r>
            <a:endParaRPr kumimoji="1" lang="en-US" altLang="ja-JP" sz="2400" dirty="0"/>
          </a:p>
          <a:p>
            <a:r>
              <a:rPr kumimoji="1" lang="en-US" altLang="ja-JP" sz="2400" dirty="0"/>
              <a:t>	</a:t>
            </a:r>
            <a:r>
              <a:rPr kumimoji="1" lang="ja-JP" altLang="en-US" sz="2400" dirty="0"/>
              <a:t>２－２　〇〇株式会社への処方箋</a:t>
            </a:r>
            <a:endParaRPr kumimoji="1" lang="en-US" altLang="ja-JP" sz="2400" dirty="0"/>
          </a:p>
          <a:p>
            <a:endParaRPr lang="en-US" altLang="ja-JP" sz="2400" dirty="0"/>
          </a:p>
          <a:p>
            <a:r>
              <a:rPr kumimoji="1" lang="ja-JP" altLang="en-US" sz="2400" dirty="0"/>
              <a:t>次回講義において、各自５分で課題①及び②を発表</a:t>
            </a:r>
          </a:p>
        </p:txBody>
      </p:sp>
    </p:spTree>
    <p:extLst>
      <p:ext uri="{BB962C8B-B14F-4D97-AF65-F5344CB8AC3E}">
        <p14:creationId xmlns:p14="http://schemas.microsoft.com/office/powerpoint/2010/main" val="1987931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不正事件の選び方</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43</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339" y="1752993"/>
            <a:ext cx="3426058" cy="4785919"/>
          </a:xfrm>
          <a:prstGeom prst="rect">
            <a:avLst/>
          </a:prstGeom>
          <a:ln>
            <a:solidFill>
              <a:schemeClr val="tx1"/>
            </a:solidFill>
          </a:ln>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248" y="1743621"/>
            <a:ext cx="4629936" cy="4795291"/>
          </a:xfrm>
          <a:prstGeom prst="rect">
            <a:avLst/>
          </a:prstGeom>
        </p:spPr>
      </p:pic>
    </p:spTree>
    <p:extLst>
      <p:ext uri="{BB962C8B-B14F-4D97-AF65-F5344CB8AC3E}">
        <p14:creationId xmlns:p14="http://schemas.microsoft.com/office/powerpoint/2010/main" val="3165552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調査方法</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44</a:t>
            </a:fld>
            <a:endParaRPr kumimoji="1" lang="ja-JP" altLang="en-US" dirty="0"/>
          </a:p>
        </p:txBody>
      </p:sp>
      <p:sp>
        <p:nvSpPr>
          <p:cNvPr id="4" name="テキスト ボックス 3"/>
          <p:cNvSpPr txBox="1"/>
          <p:nvPr/>
        </p:nvSpPr>
        <p:spPr>
          <a:xfrm>
            <a:off x="838200" y="1795244"/>
            <a:ext cx="10583667" cy="4154984"/>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a:t>報告書を探す</a:t>
            </a:r>
            <a:endParaRPr kumimoji="1" lang="en-US" altLang="ja-JP" sz="2400" dirty="0"/>
          </a:p>
          <a:p>
            <a:pPr marL="342900" indent="-342900">
              <a:buFont typeface="Wingdings" panose="05000000000000000000" pitchFamily="2" charset="2"/>
              <a:buChar char="Ø"/>
            </a:pPr>
            <a:endParaRPr lang="en-US" altLang="ja-JP" sz="2400" dirty="0"/>
          </a:p>
          <a:p>
            <a:pPr marL="342900" indent="-342900">
              <a:buFont typeface="Wingdings" panose="05000000000000000000" pitchFamily="2" charset="2"/>
              <a:buChar char="Ø"/>
            </a:pPr>
            <a:r>
              <a:rPr lang="ja-JP" altLang="en-US" sz="2400" dirty="0"/>
              <a:t>書籍を探す</a:t>
            </a:r>
            <a:endParaRPr lang="en-US" altLang="ja-JP" sz="2400" dirty="0"/>
          </a:p>
          <a:p>
            <a:pPr marL="342900" indent="-342900">
              <a:buFont typeface="Wingdings" panose="05000000000000000000" pitchFamily="2" charset="2"/>
              <a:buChar char="Ø"/>
            </a:pPr>
            <a:endParaRPr lang="en-US" altLang="ja-JP" sz="2400" dirty="0"/>
          </a:p>
          <a:p>
            <a:pPr marL="342900" indent="-342900">
              <a:buFont typeface="Wingdings" panose="05000000000000000000" pitchFamily="2" charset="2"/>
              <a:buChar char="Ø"/>
            </a:pPr>
            <a:r>
              <a:rPr kumimoji="1" lang="ja-JP" altLang="en-US" sz="2400" dirty="0"/>
              <a:t>新聞記事を調べる：</a:t>
            </a:r>
            <a:r>
              <a:rPr kumimoji="1" lang="en-US" altLang="ja-JP" sz="2400" dirty="0"/>
              <a:t>	</a:t>
            </a:r>
            <a:r>
              <a:rPr kumimoji="1" lang="ja-JP" altLang="en-US" sz="2400" dirty="0"/>
              <a:t>日経テレコンなど。国会図書館等で無料検索</a:t>
            </a:r>
            <a:endParaRPr kumimoji="1" lang="en-US" altLang="ja-JP" sz="2400" dirty="0"/>
          </a:p>
          <a:p>
            <a:endParaRPr lang="en-US" altLang="ja-JP" sz="2400" dirty="0"/>
          </a:p>
          <a:p>
            <a:pPr marL="342900" indent="-342900">
              <a:buFont typeface="Wingdings" panose="05000000000000000000" pitchFamily="2" charset="2"/>
              <a:buChar char="Ø"/>
            </a:pPr>
            <a:r>
              <a:rPr kumimoji="1" lang="ja-JP" altLang="en-US" sz="2400" dirty="0"/>
              <a:t>判例を探す：</a:t>
            </a:r>
            <a:r>
              <a:rPr kumimoji="1" lang="en-US" altLang="ja-JP" sz="2400" dirty="0"/>
              <a:t>		</a:t>
            </a:r>
            <a:r>
              <a:rPr kumimoji="1" lang="ja-JP" altLang="en-US" sz="2400" dirty="0"/>
              <a:t>裁判例情報</a:t>
            </a:r>
            <a:endParaRPr kumimoji="1" lang="en-US" altLang="ja-JP" sz="2400" dirty="0"/>
          </a:p>
          <a:p>
            <a:r>
              <a:rPr lang="en-US" altLang="ja-JP" sz="2400" dirty="0"/>
              <a:t>				</a:t>
            </a:r>
            <a:r>
              <a:rPr kumimoji="1" lang="ja-JP" altLang="en-US" dirty="0"/>
              <a:t>（</a:t>
            </a:r>
            <a:r>
              <a:rPr lang="en-US" altLang="ja-JP" dirty="0">
                <a:hlinkClick r:id="rId2"/>
              </a:rPr>
              <a:t>http://www.courts.go.jp/app/hanrei_jp/search1</a:t>
            </a:r>
            <a:r>
              <a:rPr lang="ja-JP" altLang="en-US" dirty="0"/>
              <a:t>）</a:t>
            </a:r>
            <a:endParaRPr kumimoji="1" lang="en-US" altLang="ja-JP" dirty="0"/>
          </a:p>
          <a:p>
            <a:pPr marL="342900" indent="-342900">
              <a:buFont typeface="Wingdings" panose="05000000000000000000" pitchFamily="2" charset="2"/>
              <a:buChar char="Ø"/>
            </a:pPr>
            <a:endParaRPr lang="en-US" altLang="ja-JP" sz="2400" dirty="0"/>
          </a:p>
          <a:p>
            <a:pPr marL="342900" indent="-342900">
              <a:buFont typeface="Wingdings" panose="05000000000000000000" pitchFamily="2" charset="2"/>
              <a:buChar char="Ø"/>
            </a:pPr>
            <a:r>
              <a:rPr lang="ja-JP" altLang="en-US" sz="2400" dirty="0"/>
              <a:t>裁判記録を閲覧謄写：</a:t>
            </a:r>
            <a:r>
              <a:rPr lang="en-US" altLang="ja-JP" sz="2400" dirty="0"/>
              <a:t>	</a:t>
            </a:r>
            <a:r>
              <a:rPr lang="ja-JP" altLang="en-US" sz="2400" dirty="0"/>
              <a:t>事件を扱った裁判所に行けば可能</a:t>
            </a:r>
            <a:endParaRPr lang="en-US" altLang="ja-JP" sz="2400" dirty="0"/>
          </a:p>
          <a:p>
            <a:pPr lvl="7"/>
            <a:r>
              <a:rPr lang="en-US" altLang="ja-JP" sz="2400" dirty="0"/>
              <a:t>	</a:t>
            </a:r>
            <a:r>
              <a:rPr lang="ja-JP" altLang="en-US" dirty="0"/>
              <a:t>（</a:t>
            </a:r>
            <a:r>
              <a:rPr lang="en-US" altLang="ja-JP" dirty="0">
                <a:hlinkClick r:id="rId3"/>
              </a:rPr>
              <a:t>http://www.courts.go.jp/tokyo/vcms_lf/20171117-eturan-tousya.pdf</a:t>
            </a:r>
            <a:r>
              <a:rPr lang="ja-JP" altLang="en-US" dirty="0"/>
              <a:t>）</a:t>
            </a:r>
            <a:endParaRPr lang="en-US" altLang="ja-JP" dirty="0"/>
          </a:p>
        </p:txBody>
      </p:sp>
    </p:spTree>
    <p:extLst>
      <p:ext uri="{BB962C8B-B14F-4D97-AF65-F5344CB8AC3E}">
        <p14:creationId xmlns:p14="http://schemas.microsoft.com/office/powerpoint/2010/main" val="1727088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②逆算プログラム</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5</a:t>
            </a:fld>
            <a:endParaRPr kumimoji="1" lang="ja-JP" altLang="en-US"/>
          </a:p>
        </p:txBody>
      </p:sp>
      <p:sp>
        <p:nvSpPr>
          <p:cNvPr id="4" name="テキスト ボックス 3"/>
          <p:cNvSpPr txBox="1"/>
          <p:nvPr/>
        </p:nvSpPr>
        <p:spPr>
          <a:xfrm>
            <a:off x="671118" y="1673414"/>
            <a:ext cx="3783408" cy="461665"/>
          </a:xfrm>
          <a:prstGeom prst="rect">
            <a:avLst/>
          </a:prstGeom>
          <a:noFill/>
        </p:spPr>
        <p:txBody>
          <a:bodyPr wrap="none" rtlCol="0">
            <a:spAutoFit/>
          </a:bodyPr>
          <a:lstStyle/>
          <a:p>
            <a:r>
              <a:rPr kumimoji="1" lang="ja-JP" altLang="en-US" sz="2400" dirty="0"/>
              <a:t>国土交通省への提出データ</a:t>
            </a:r>
          </a:p>
        </p:txBody>
      </p:sp>
      <p:sp>
        <p:nvSpPr>
          <p:cNvPr id="5" name="テキスト ボックス 4"/>
          <p:cNvSpPr txBox="1"/>
          <p:nvPr/>
        </p:nvSpPr>
        <p:spPr>
          <a:xfrm>
            <a:off x="671118" y="2210356"/>
            <a:ext cx="4185761" cy="3416320"/>
          </a:xfrm>
          <a:prstGeom prst="rect">
            <a:avLst/>
          </a:prstGeom>
          <a:noFill/>
          <a:ln>
            <a:solidFill>
              <a:schemeClr val="tx1"/>
            </a:solidFill>
          </a:ln>
        </p:spPr>
        <p:txBody>
          <a:bodyPr wrap="none" rtlCol="0">
            <a:spAutoFit/>
          </a:bodyPr>
          <a:lstStyle/>
          <a:p>
            <a:r>
              <a:rPr kumimoji="1" lang="ja-JP" altLang="en-US" dirty="0"/>
              <a:t>負荷設定記録</a:t>
            </a:r>
            <a:endParaRPr kumimoji="1" lang="en-US" altLang="ja-JP" dirty="0"/>
          </a:p>
          <a:p>
            <a:endParaRPr kumimoji="1" lang="en-US" altLang="ja-JP" dirty="0"/>
          </a:p>
          <a:p>
            <a:r>
              <a:rPr kumimoji="1" lang="ja-JP" altLang="en-US" dirty="0"/>
              <a:t>　　指定速度毎に、</a:t>
            </a:r>
            <a:endParaRPr kumimoji="1" lang="en-US" altLang="ja-JP" dirty="0"/>
          </a:p>
          <a:p>
            <a:r>
              <a:rPr kumimoji="1" lang="ja-JP" altLang="en-US" dirty="0"/>
              <a:t>　　　惰行時間、平均惰行時間</a:t>
            </a:r>
            <a:endParaRPr kumimoji="1" lang="en-US" altLang="ja-JP" dirty="0"/>
          </a:p>
          <a:p>
            <a:r>
              <a:rPr kumimoji="1" lang="ja-JP" altLang="en-US" dirty="0"/>
              <a:t>　　　走行抵抗、目標走行抵抗</a:t>
            </a:r>
            <a:endParaRPr kumimoji="1" lang="en-US" altLang="ja-JP" dirty="0"/>
          </a:p>
          <a:p>
            <a:r>
              <a:rPr kumimoji="1" lang="ja-JP" altLang="en-US" dirty="0"/>
              <a:t>　　走行距離、車両重量</a:t>
            </a:r>
            <a:endParaRPr kumimoji="1" lang="en-US" altLang="ja-JP" dirty="0"/>
          </a:p>
          <a:p>
            <a:r>
              <a:rPr kumimoji="1" lang="ja-JP" altLang="en-US" dirty="0"/>
              <a:t>　　期日、場所、測定者</a:t>
            </a:r>
            <a:endParaRPr kumimoji="1" lang="en-US" altLang="ja-JP" dirty="0"/>
          </a:p>
          <a:p>
            <a:r>
              <a:rPr kumimoji="1" lang="ja-JP" altLang="en-US" dirty="0"/>
              <a:t>　　気象条件（天候、大気圧、気温、風速）</a:t>
            </a:r>
            <a:endParaRPr kumimoji="1" lang="en-US" altLang="ja-JP" dirty="0"/>
          </a:p>
          <a:p>
            <a:r>
              <a:rPr kumimoji="1" lang="ja-JP" altLang="en-US" dirty="0"/>
              <a:t>　　　　・</a:t>
            </a:r>
            <a:endParaRPr kumimoji="1" lang="en-US" altLang="ja-JP" dirty="0"/>
          </a:p>
          <a:p>
            <a:r>
              <a:rPr kumimoji="1" lang="ja-JP" altLang="en-US" dirty="0"/>
              <a:t>　　　　・</a:t>
            </a:r>
            <a:endParaRPr kumimoji="1" lang="en-US" altLang="ja-JP" dirty="0"/>
          </a:p>
          <a:p>
            <a:r>
              <a:rPr kumimoji="1" lang="ja-JP" altLang="en-US" dirty="0"/>
              <a:t>　　　　・</a:t>
            </a:r>
            <a:endParaRPr kumimoji="1" lang="en-US" altLang="ja-JP" dirty="0"/>
          </a:p>
          <a:p>
            <a:endParaRPr kumimoji="1" lang="en-US" altLang="ja-JP" dirty="0"/>
          </a:p>
        </p:txBody>
      </p:sp>
      <p:sp>
        <p:nvSpPr>
          <p:cNvPr id="6" name="テキスト ボックス 5"/>
          <p:cNvSpPr txBox="1"/>
          <p:nvPr/>
        </p:nvSpPr>
        <p:spPr>
          <a:xfrm>
            <a:off x="7670848" y="2400801"/>
            <a:ext cx="2860078" cy="461665"/>
          </a:xfrm>
          <a:prstGeom prst="rect">
            <a:avLst/>
          </a:prstGeom>
          <a:solidFill>
            <a:srgbClr val="FF0000"/>
          </a:solidFill>
        </p:spPr>
        <p:txBody>
          <a:bodyPr wrap="none" rtlCol="0">
            <a:spAutoFit/>
          </a:bodyPr>
          <a:lstStyle/>
          <a:p>
            <a:r>
              <a:rPr kumimoji="1" lang="ja-JP" altLang="en-US" sz="2400" dirty="0"/>
              <a:t>高速惰行法のデータ</a:t>
            </a:r>
          </a:p>
        </p:txBody>
      </p:sp>
      <p:sp>
        <p:nvSpPr>
          <p:cNvPr id="7" name="テキスト ボックス 6"/>
          <p:cNvSpPr txBox="1"/>
          <p:nvPr/>
        </p:nvSpPr>
        <p:spPr>
          <a:xfrm>
            <a:off x="8011486" y="3561853"/>
            <a:ext cx="2178802" cy="461665"/>
          </a:xfrm>
          <a:prstGeom prst="rect">
            <a:avLst/>
          </a:prstGeom>
          <a:solidFill>
            <a:srgbClr val="FF0000"/>
          </a:solidFill>
        </p:spPr>
        <p:txBody>
          <a:bodyPr wrap="none" rtlCol="0">
            <a:spAutoFit/>
          </a:bodyPr>
          <a:lstStyle/>
          <a:p>
            <a:r>
              <a:rPr kumimoji="1" lang="ja-JP" altLang="en-US" sz="2400" dirty="0"/>
              <a:t>逆算プログラム</a:t>
            </a:r>
          </a:p>
        </p:txBody>
      </p:sp>
      <p:sp>
        <p:nvSpPr>
          <p:cNvPr id="8" name="左矢印 7"/>
          <p:cNvSpPr/>
          <p:nvPr/>
        </p:nvSpPr>
        <p:spPr>
          <a:xfrm>
            <a:off x="5370436" y="3270833"/>
            <a:ext cx="2171267" cy="1043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自動作成</a:t>
            </a:r>
          </a:p>
        </p:txBody>
      </p:sp>
      <p:sp>
        <p:nvSpPr>
          <p:cNvPr id="9" name="下矢印 8"/>
          <p:cNvSpPr/>
          <p:nvPr/>
        </p:nvSpPr>
        <p:spPr>
          <a:xfrm>
            <a:off x="8553156" y="3052769"/>
            <a:ext cx="1095462" cy="318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7670848" y="4244575"/>
            <a:ext cx="4536819" cy="646331"/>
          </a:xfrm>
          <a:prstGeom prst="rect">
            <a:avLst/>
          </a:prstGeom>
          <a:noFill/>
        </p:spPr>
        <p:txBody>
          <a:bodyPr wrap="none" rtlCol="0">
            <a:spAutoFit/>
          </a:bodyPr>
          <a:lstStyle/>
          <a:p>
            <a:r>
              <a:rPr kumimoji="1" lang="ja-JP" altLang="en-US" dirty="0"/>
              <a:t>遅くとも１９９１年１２月中に完成</a:t>
            </a:r>
            <a:endParaRPr kumimoji="1" lang="en-US" altLang="ja-JP" dirty="0"/>
          </a:p>
          <a:p>
            <a:r>
              <a:rPr kumimoji="1" lang="ja-JP" altLang="en-US" dirty="0"/>
              <a:t>マニュアルが作成され、性能実験部内で共有</a:t>
            </a:r>
          </a:p>
        </p:txBody>
      </p:sp>
      <p:sp>
        <p:nvSpPr>
          <p:cNvPr id="11" name="テキスト ボックス 10"/>
          <p:cNvSpPr txBox="1"/>
          <p:nvPr/>
        </p:nvSpPr>
        <p:spPr>
          <a:xfrm>
            <a:off x="2562822" y="6001035"/>
            <a:ext cx="7056740" cy="461665"/>
          </a:xfrm>
          <a:prstGeom prst="rect">
            <a:avLst/>
          </a:prstGeom>
          <a:noFill/>
        </p:spPr>
        <p:txBody>
          <a:bodyPr wrap="none" rtlCol="0">
            <a:spAutoFit/>
          </a:bodyPr>
          <a:lstStyle/>
          <a:p>
            <a:r>
              <a:rPr kumimoji="1" lang="ja-JP" altLang="en-US" sz="2400" dirty="0">
                <a:solidFill>
                  <a:srgbClr val="0070C0"/>
                </a:solidFill>
              </a:rPr>
              <a:t>Ｄｉｓｃｕｓｓｉｏｎ：　なぜ、逆算プログラムが作られたのか</a:t>
            </a:r>
          </a:p>
        </p:txBody>
      </p:sp>
      <p:sp>
        <p:nvSpPr>
          <p:cNvPr id="12" name="テキスト ボックス 11"/>
          <p:cNvSpPr txBox="1"/>
          <p:nvPr/>
        </p:nvSpPr>
        <p:spPr>
          <a:xfrm>
            <a:off x="7571461" y="5246221"/>
            <a:ext cx="4636206" cy="276999"/>
          </a:xfrm>
          <a:prstGeom prst="rect">
            <a:avLst/>
          </a:prstGeom>
          <a:noFill/>
        </p:spPr>
        <p:txBody>
          <a:bodyPr wrap="none" rtlCol="0">
            <a:spAutoFit/>
          </a:bodyPr>
          <a:lstStyle/>
          <a:p>
            <a:r>
              <a:rPr kumimoji="1" lang="ja-JP" altLang="en-US" sz="1200" dirty="0"/>
              <a:t>出典：特別調査委員会、燃費不正問題に関する調査報告書（要約版）</a:t>
            </a:r>
          </a:p>
        </p:txBody>
      </p:sp>
    </p:spTree>
    <p:extLst>
      <p:ext uri="{BB962C8B-B14F-4D97-AF65-F5344CB8AC3E}">
        <p14:creationId xmlns:p14="http://schemas.microsoft.com/office/powerpoint/2010/main" val="4220738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③タイでの実走実験（２０１３年）</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6</a:t>
            </a:fld>
            <a:endParaRPr kumimoji="1" lang="ja-JP" altLang="en-US"/>
          </a:p>
        </p:txBody>
      </p:sp>
      <p:sp>
        <p:nvSpPr>
          <p:cNvPr id="4" name="テキスト ボックス 3"/>
          <p:cNvSpPr txBox="1"/>
          <p:nvPr/>
        </p:nvSpPr>
        <p:spPr>
          <a:xfrm>
            <a:off x="838200" y="1690688"/>
            <a:ext cx="6774611" cy="1200329"/>
          </a:xfrm>
          <a:prstGeom prst="rect">
            <a:avLst/>
          </a:prstGeom>
          <a:noFill/>
        </p:spPr>
        <p:txBody>
          <a:bodyPr wrap="none" rtlCol="0">
            <a:spAutoFit/>
          </a:bodyPr>
          <a:lstStyle/>
          <a:p>
            <a:pPr marL="342900" indent="-342900">
              <a:buFont typeface="Wingdings" panose="05000000000000000000" pitchFamily="2" charset="2"/>
              <a:buChar char="Ø"/>
            </a:pPr>
            <a:r>
              <a:rPr kumimoji="1" lang="ja-JP" altLang="en-US" sz="2400" dirty="0"/>
              <a:t>高温の国で実走実験を行うのは、業界の裏ワザ</a:t>
            </a:r>
            <a:endParaRPr kumimoji="1" lang="en-US" altLang="ja-JP" sz="2400" dirty="0"/>
          </a:p>
          <a:p>
            <a:pPr marL="800100" lvl="1" indent="-342900">
              <a:buFont typeface="Wingdings" panose="05000000000000000000" pitchFamily="2" charset="2"/>
              <a:buChar char="Ø"/>
            </a:pPr>
            <a:r>
              <a:rPr kumimoji="1" lang="ja-JP" altLang="en-US" sz="2400" dirty="0"/>
              <a:t>潤滑油の粘性が下がる</a:t>
            </a:r>
            <a:endParaRPr kumimoji="1" lang="en-US" altLang="ja-JP" sz="2400" dirty="0"/>
          </a:p>
          <a:p>
            <a:pPr marL="800100" lvl="1" indent="-342900">
              <a:buFont typeface="Wingdings" panose="05000000000000000000" pitchFamily="2" charset="2"/>
              <a:buChar char="Ø"/>
            </a:pPr>
            <a:r>
              <a:rPr kumimoji="1" lang="ja-JP" altLang="en-US" sz="2400" dirty="0"/>
              <a:t>路面にタイヤがのり、路面抵抗が下がる</a:t>
            </a:r>
          </a:p>
        </p:txBody>
      </p:sp>
      <p:sp>
        <p:nvSpPr>
          <p:cNvPr id="5" name="テキスト ボックス 4"/>
          <p:cNvSpPr txBox="1"/>
          <p:nvPr/>
        </p:nvSpPr>
        <p:spPr>
          <a:xfrm>
            <a:off x="838200" y="3331021"/>
            <a:ext cx="10515600" cy="1938992"/>
          </a:xfrm>
          <a:prstGeom prst="rect">
            <a:avLst/>
          </a:prstGeom>
          <a:noFill/>
        </p:spPr>
        <p:txBody>
          <a:bodyPr wrap="square" rtlCol="0">
            <a:spAutoFit/>
          </a:bodyPr>
          <a:lstStyle/>
          <a:p>
            <a:pPr marL="342900" indent="-342900">
              <a:buFont typeface="Wingdings" panose="05000000000000000000" pitchFamily="2" charset="2"/>
              <a:buChar char="Ø"/>
            </a:pPr>
            <a:r>
              <a:rPr lang="ja-JP" altLang="en-US" sz="2400" dirty="0"/>
              <a:t>さらに、測定データが、グラフ上、上下に幅広くばらつく中、目標とする低い数値の走行抵抗の算出に都合の良い下限データ群だけを抽出</a:t>
            </a:r>
            <a:endParaRPr lang="en-US" altLang="ja-JP" sz="2400" dirty="0"/>
          </a:p>
          <a:p>
            <a:endParaRPr kumimoji="1" lang="en-US" altLang="ja-JP" sz="2400" dirty="0"/>
          </a:p>
          <a:p>
            <a:endParaRPr lang="en-US" altLang="ja-JP" sz="2400" dirty="0"/>
          </a:p>
          <a:p>
            <a:pPr marL="342900" indent="-342900">
              <a:buFont typeface="Wingdings" panose="05000000000000000000" pitchFamily="2" charset="2"/>
              <a:buChar char="Ø"/>
            </a:pPr>
            <a:r>
              <a:rPr kumimoji="1" lang="ja-JP" altLang="en-US" sz="2400" dirty="0"/>
              <a:t>４ＷＤ試作車の準備ができず、２ＷＤ実験データから、４ＷＤデータを机上計算</a:t>
            </a:r>
          </a:p>
        </p:txBody>
      </p:sp>
      <p:sp>
        <p:nvSpPr>
          <p:cNvPr id="6" name="テキスト ボックス 5"/>
          <p:cNvSpPr txBox="1"/>
          <p:nvPr/>
        </p:nvSpPr>
        <p:spPr>
          <a:xfrm>
            <a:off x="1359017" y="5645791"/>
            <a:ext cx="8863324" cy="830997"/>
          </a:xfrm>
          <a:prstGeom prst="rect">
            <a:avLst/>
          </a:prstGeom>
          <a:noFill/>
        </p:spPr>
        <p:txBody>
          <a:bodyPr wrap="none" rtlCol="0">
            <a:spAutoFit/>
          </a:bodyPr>
          <a:lstStyle/>
          <a:p>
            <a:r>
              <a:rPr kumimoji="1" lang="ja-JP" altLang="en-US" sz="2400" dirty="0">
                <a:solidFill>
                  <a:srgbClr val="0070C0"/>
                </a:solidFill>
              </a:rPr>
              <a:t>Ｄｉｓｃｕｓｓｉｏｎ：　なぜ、タイに行ったのか？</a:t>
            </a:r>
            <a:endParaRPr kumimoji="1" lang="en-US" altLang="ja-JP" sz="2400" dirty="0">
              <a:solidFill>
                <a:srgbClr val="0070C0"/>
              </a:solidFill>
            </a:endParaRPr>
          </a:p>
          <a:p>
            <a:r>
              <a:rPr kumimoji="1" lang="ja-JP" altLang="en-US" sz="2400" dirty="0">
                <a:solidFill>
                  <a:srgbClr val="0070C0"/>
                </a:solidFill>
              </a:rPr>
              <a:t>　　　　　　　　　　なぜ、実験もせず机上計算でデータを作ったのか？</a:t>
            </a:r>
          </a:p>
        </p:txBody>
      </p:sp>
      <p:sp>
        <p:nvSpPr>
          <p:cNvPr id="7" name="テキスト ボックス 6"/>
          <p:cNvSpPr txBox="1"/>
          <p:nvPr/>
        </p:nvSpPr>
        <p:spPr>
          <a:xfrm>
            <a:off x="7432646" y="5270013"/>
            <a:ext cx="4636206" cy="276999"/>
          </a:xfrm>
          <a:prstGeom prst="rect">
            <a:avLst/>
          </a:prstGeom>
          <a:noFill/>
        </p:spPr>
        <p:txBody>
          <a:bodyPr wrap="none" rtlCol="0">
            <a:spAutoFit/>
          </a:bodyPr>
          <a:lstStyle/>
          <a:p>
            <a:r>
              <a:rPr kumimoji="1" lang="ja-JP" altLang="en-US" sz="1200" dirty="0"/>
              <a:t>出典：特別調査委員会、燃費不正問題に関する調査報告書（要約版）</a:t>
            </a:r>
          </a:p>
        </p:txBody>
      </p:sp>
    </p:spTree>
    <p:extLst>
      <p:ext uri="{BB962C8B-B14F-4D97-AF65-F5344CB8AC3E}">
        <p14:creationId xmlns:p14="http://schemas.microsoft.com/office/powerpoint/2010/main" val="2126591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241571" y="4479721"/>
            <a:ext cx="9692546" cy="151840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310081" y="1872143"/>
            <a:ext cx="9545273" cy="133245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a:t>④恣意的改ざん</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7</a:t>
            </a:fld>
            <a:endParaRPr kumimoji="1" lang="ja-JP" altLang="en-US"/>
          </a:p>
        </p:txBody>
      </p:sp>
      <p:sp>
        <p:nvSpPr>
          <p:cNvPr id="4" name="テキスト ボックス 3"/>
          <p:cNvSpPr txBox="1"/>
          <p:nvPr/>
        </p:nvSpPr>
        <p:spPr>
          <a:xfrm>
            <a:off x="1310081" y="4756557"/>
            <a:ext cx="2456122" cy="461665"/>
          </a:xfrm>
          <a:prstGeom prst="rect">
            <a:avLst/>
          </a:prstGeom>
          <a:noFill/>
        </p:spPr>
        <p:txBody>
          <a:bodyPr wrap="none" rtlCol="0">
            <a:spAutoFit/>
          </a:bodyPr>
          <a:lstStyle/>
          <a:p>
            <a:r>
              <a:rPr kumimoji="1" lang="ja-JP" altLang="en-US" sz="2400" dirty="0"/>
              <a:t>１５年型ｅＫワゴン</a:t>
            </a:r>
          </a:p>
        </p:txBody>
      </p:sp>
      <p:sp>
        <p:nvSpPr>
          <p:cNvPr id="5" name="テキスト ボックス 4"/>
          <p:cNvSpPr txBox="1"/>
          <p:nvPr/>
        </p:nvSpPr>
        <p:spPr>
          <a:xfrm>
            <a:off x="2172748" y="2248250"/>
            <a:ext cx="3413114" cy="830997"/>
          </a:xfrm>
          <a:prstGeom prst="rect">
            <a:avLst/>
          </a:prstGeom>
          <a:noFill/>
        </p:spPr>
        <p:txBody>
          <a:bodyPr wrap="none" rtlCol="0">
            <a:spAutoFit/>
          </a:bodyPr>
          <a:lstStyle/>
          <a:p>
            <a:r>
              <a:rPr kumimoji="1" lang="ja-JP" altLang="en-US" sz="2400" dirty="0"/>
              <a:t>タイでの実走実験（前頁）</a:t>
            </a:r>
            <a:endParaRPr kumimoji="1" lang="en-US" altLang="ja-JP" sz="2400" dirty="0"/>
          </a:p>
          <a:p>
            <a:r>
              <a:rPr kumimoji="1" lang="ja-JP" altLang="en-US" sz="2400" dirty="0"/>
              <a:t>都合の良いデータ抽出</a:t>
            </a:r>
          </a:p>
        </p:txBody>
      </p:sp>
      <p:sp>
        <p:nvSpPr>
          <p:cNvPr id="6" name="テキスト ボックス 5"/>
          <p:cNvSpPr txBox="1"/>
          <p:nvPr/>
        </p:nvSpPr>
        <p:spPr>
          <a:xfrm>
            <a:off x="1310081" y="1872143"/>
            <a:ext cx="2456122" cy="461665"/>
          </a:xfrm>
          <a:prstGeom prst="rect">
            <a:avLst/>
          </a:prstGeom>
          <a:noFill/>
        </p:spPr>
        <p:txBody>
          <a:bodyPr wrap="none" rtlCol="0">
            <a:spAutoFit/>
          </a:bodyPr>
          <a:lstStyle/>
          <a:p>
            <a:r>
              <a:rPr kumimoji="1" lang="ja-JP" altLang="en-US" sz="2400" dirty="0"/>
              <a:t>１４年型ｅＫワゴン</a:t>
            </a:r>
          </a:p>
        </p:txBody>
      </p:sp>
      <p:sp>
        <p:nvSpPr>
          <p:cNvPr id="8" name="テキスト ボックス 7"/>
          <p:cNvSpPr txBox="1"/>
          <p:nvPr/>
        </p:nvSpPr>
        <p:spPr>
          <a:xfrm>
            <a:off x="6597708" y="2432915"/>
            <a:ext cx="3874779" cy="461665"/>
          </a:xfrm>
          <a:prstGeom prst="rect">
            <a:avLst/>
          </a:prstGeom>
          <a:noFill/>
        </p:spPr>
        <p:txBody>
          <a:bodyPr wrap="none" rtlCol="0">
            <a:spAutoFit/>
          </a:bodyPr>
          <a:lstStyle/>
          <a:p>
            <a:r>
              <a:rPr kumimoji="1" lang="ja-JP" altLang="en-US" sz="2400" dirty="0"/>
              <a:t>転がり抵抗係数：　０．００５５</a:t>
            </a:r>
          </a:p>
        </p:txBody>
      </p:sp>
      <p:sp>
        <p:nvSpPr>
          <p:cNvPr id="10" name="テキスト ボックス 9"/>
          <p:cNvSpPr txBox="1"/>
          <p:nvPr/>
        </p:nvSpPr>
        <p:spPr>
          <a:xfrm>
            <a:off x="6597708" y="5105162"/>
            <a:ext cx="3874779" cy="461665"/>
          </a:xfrm>
          <a:prstGeom prst="rect">
            <a:avLst/>
          </a:prstGeom>
          <a:noFill/>
        </p:spPr>
        <p:txBody>
          <a:bodyPr wrap="none" rtlCol="0">
            <a:spAutoFit/>
          </a:bodyPr>
          <a:lstStyle/>
          <a:p>
            <a:r>
              <a:rPr kumimoji="1" lang="ja-JP" altLang="en-US" sz="2400" dirty="0"/>
              <a:t>転がり抵抗係数：　０．００４９</a:t>
            </a:r>
          </a:p>
        </p:txBody>
      </p:sp>
      <p:sp>
        <p:nvSpPr>
          <p:cNvPr id="11" name="下矢印 10"/>
          <p:cNvSpPr/>
          <p:nvPr/>
        </p:nvSpPr>
        <p:spPr>
          <a:xfrm>
            <a:off x="6563453" y="3520021"/>
            <a:ext cx="4370664" cy="796954"/>
          </a:xfrm>
          <a:prstGeom prst="downArrow">
            <a:avLst>
              <a:gd name="adj1" fmla="val 6689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グラフを下方にずらす</a:t>
            </a:r>
          </a:p>
        </p:txBody>
      </p:sp>
      <p:sp>
        <p:nvSpPr>
          <p:cNvPr id="9" name="テキスト ボックス 8"/>
          <p:cNvSpPr txBox="1"/>
          <p:nvPr/>
        </p:nvSpPr>
        <p:spPr>
          <a:xfrm>
            <a:off x="1543574" y="6274964"/>
            <a:ext cx="5984331" cy="461665"/>
          </a:xfrm>
          <a:prstGeom prst="rect">
            <a:avLst/>
          </a:prstGeom>
          <a:noFill/>
        </p:spPr>
        <p:txBody>
          <a:bodyPr wrap="none" rtlCol="0">
            <a:spAutoFit/>
          </a:bodyPr>
          <a:lstStyle/>
          <a:p>
            <a:r>
              <a:rPr kumimoji="1" lang="ja-JP" altLang="en-US" sz="2400" dirty="0">
                <a:solidFill>
                  <a:srgbClr val="0070C0"/>
                </a:solidFill>
              </a:rPr>
              <a:t>Ｄｉｓｃｕｓｓｉｏｎ：　なぜ改ざんにいたったのか？</a:t>
            </a:r>
          </a:p>
        </p:txBody>
      </p:sp>
    </p:spTree>
    <p:extLst>
      <p:ext uri="{BB962C8B-B14F-4D97-AF65-F5344CB8AC3E}">
        <p14:creationId xmlns:p14="http://schemas.microsoft.com/office/powerpoint/2010/main" val="3912005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小括：　４種類の不正行為</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8</a:t>
            </a:fld>
            <a:endParaRPr kumimoji="1" lang="ja-JP" altLang="en-US"/>
          </a:p>
        </p:txBody>
      </p:sp>
      <p:sp>
        <p:nvSpPr>
          <p:cNvPr id="4" name="テキスト ボックス 3"/>
          <p:cNvSpPr txBox="1"/>
          <p:nvPr/>
        </p:nvSpPr>
        <p:spPr>
          <a:xfrm>
            <a:off x="838200" y="2130804"/>
            <a:ext cx="10515600" cy="3046988"/>
          </a:xfrm>
          <a:prstGeom prst="rect">
            <a:avLst/>
          </a:prstGeom>
          <a:noFill/>
        </p:spPr>
        <p:txBody>
          <a:bodyPr wrap="square" rtlCol="0">
            <a:spAutoFit/>
          </a:bodyPr>
          <a:lstStyle/>
          <a:p>
            <a:pPr marL="360363" indent="-360363"/>
            <a:r>
              <a:rPr lang="en-US" altLang="ja-JP" sz="2400" dirty="0"/>
              <a:t>A</a:t>
            </a:r>
            <a:r>
              <a:rPr lang="ja-JP" altLang="en-US" sz="2400" dirty="0"/>
              <a:t>： 法令で定められた</a:t>
            </a:r>
            <a:r>
              <a:rPr lang="en-US" altLang="ja-JP" sz="2400" dirty="0"/>
              <a:t>｢</a:t>
            </a:r>
            <a:r>
              <a:rPr lang="ja-JP" altLang="en-US" sz="2400" dirty="0"/>
              <a:t>惰行法</a:t>
            </a:r>
            <a:r>
              <a:rPr lang="en-US" altLang="ja-JP" sz="2400" dirty="0"/>
              <a:t>｣</a:t>
            </a:r>
            <a:r>
              <a:rPr lang="ja-JP" altLang="en-US" sz="2400" dirty="0"/>
              <a:t>と異なる走行抵抗測定方法を使用</a:t>
            </a:r>
            <a:r>
              <a:rPr lang="en-US" altLang="ja-JP" sz="2400" dirty="0"/>
              <a:t>(A</a:t>
            </a:r>
            <a:r>
              <a:rPr lang="ja-JP" altLang="en-US" sz="2400" dirty="0"/>
              <a:t>の不正行為</a:t>
            </a:r>
            <a:r>
              <a:rPr lang="en-US" altLang="ja-JP" sz="2400" dirty="0"/>
              <a:t>)</a:t>
            </a:r>
          </a:p>
          <a:p>
            <a:pPr marL="360363" indent="-360363"/>
            <a:endParaRPr lang="en-US" altLang="ja-JP" sz="2400" dirty="0"/>
          </a:p>
          <a:p>
            <a:pPr marL="360363" indent="-360363"/>
            <a:r>
              <a:rPr lang="en-US" altLang="ja-JP" sz="2400" dirty="0"/>
              <a:t>B</a:t>
            </a:r>
            <a:r>
              <a:rPr lang="ja-JP" altLang="en-US" sz="2400" dirty="0"/>
              <a:t>： 法令で定められた成績書</a:t>
            </a:r>
            <a:r>
              <a:rPr lang="en-US" altLang="ja-JP" sz="2400" dirty="0"/>
              <a:t>(</a:t>
            </a:r>
            <a:r>
              <a:rPr lang="ja-JP" altLang="en-US" sz="2400" dirty="0"/>
              <a:t>負荷設定記録</a:t>
            </a:r>
            <a:r>
              <a:rPr lang="en-US" altLang="ja-JP" sz="2400" dirty="0"/>
              <a:t>)</a:t>
            </a:r>
            <a:r>
              <a:rPr lang="ja-JP" altLang="en-US" sz="2400" dirty="0" err="1"/>
              <a:t>に惰</a:t>
            </a:r>
            <a:r>
              <a:rPr lang="ja-JP" altLang="en-US" sz="2400" dirty="0"/>
              <a:t>行時間</a:t>
            </a:r>
            <a:r>
              <a:rPr lang="en-US" altLang="ja-JP" sz="2400" dirty="0"/>
              <a:t>(</a:t>
            </a:r>
            <a:r>
              <a:rPr lang="ja-JP" altLang="en-US" sz="2400" dirty="0"/>
              <a:t>走行抵抗からプログラムで算出</a:t>
            </a:r>
            <a:r>
              <a:rPr lang="en-US" altLang="ja-JP" sz="2400" dirty="0"/>
              <a:t>)</a:t>
            </a:r>
            <a:r>
              <a:rPr lang="ja-JP" altLang="en-US" sz="2400" dirty="0" err="1"/>
              <a:t>、</a:t>
            </a:r>
            <a:r>
              <a:rPr lang="ja-JP" altLang="en-US" sz="2400" dirty="0"/>
              <a:t>試験日、天候、気圧、温度等を事実と異なる記載</a:t>
            </a:r>
            <a:r>
              <a:rPr lang="en-US" altLang="ja-JP" sz="2400" dirty="0"/>
              <a:t>(B</a:t>
            </a:r>
            <a:r>
              <a:rPr lang="ja-JP" altLang="en-US" sz="2400" dirty="0"/>
              <a:t>の不正行為</a:t>
            </a:r>
            <a:r>
              <a:rPr lang="en-US" altLang="ja-JP" sz="2400" dirty="0"/>
              <a:t>)</a:t>
            </a:r>
          </a:p>
          <a:p>
            <a:pPr marL="360363" indent="-360363"/>
            <a:endParaRPr lang="en-US" altLang="ja-JP" sz="2400" dirty="0"/>
          </a:p>
          <a:p>
            <a:pPr marL="360363" indent="-360363"/>
            <a:r>
              <a:rPr lang="en-US" altLang="ja-JP" sz="2400" dirty="0"/>
              <a:t>C</a:t>
            </a:r>
            <a:r>
              <a:rPr lang="ja-JP" altLang="en-US" sz="2400" dirty="0"/>
              <a:t>： 走行抵抗を恣意的に改ざん</a:t>
            </a:r>
            <a:r>
              <a:rPr lang="en-US" altLang="ja-JP" sz="2400" dirty="0"/>
              <a:t>(C</a:t>
            </a:r>
            <a:r>
              <a:rPr lang="ja-JP" altLang="en-US" sz="2400" dirty="0"/>
              <a:t>の不正行為</a:t>
            </a:r>
            <a:r>
              <a:rPr lang="en-US" altLang="ja-JP" sz="2400" dirty="0"/>
              <a:t>)</a:t>
            </a:r>
          </a:p>
          <a:p>
            <a:pPr marL="360363" indent="-360363"/>
            <a:endParaRPr lang="en-US" altLang="ja-JP" sz="2400" dirty="0"/>
          </a:p>
          <a:p>
            <a:pPr marL="360363" indent="-360363"/>
            <a:r>
              <a:rPr lang="en-US" altLang="ja-JP" sz="2400" dirty="0"/>
              <a:t>D</a:t>
            </a:r>
            <a:r>
              <a:rPr lang="ja-JP" altLang="en-US" sz="2400" dirty="0"/>
              <a:t>： 過去の試験結果などを基に机上計算</a:t>
            </a:r>
            <a:r>
              <a:rPr lang="en-US" altLang="ja-JP" sz="2400" dirty="0"/>
              <a:t>(D</a:t>
            </a:r>
            <a:r>
              <a:rPr lang="ja-JP" altLang="en-US" sz="2400" dirty="0"/>
              <a:t>の不正行為</a:t>
            </a:r>
            <a:r>
              <a:rPr lang="en-US" altLang="ja-JP" sz="2400" dirty="0"/>
              <a:t>)</a:t>
            </a:r>
            <a:endParaRPr kumimoji="1" lang="ja-JP" altLang="en-US" sz="2400" dirty="0"/>
          </a:p>
        </p:txBody>
      </p:sp>
      <p:sp>
        <p:nvSpPr>
          <p:cNvPr id="5" name="テキスト ボックス 4"/>
          <p:cNvSpPr txBox="1"/>
          <p:nvPr/>
        </p:nvSpPr>
        <p:spPr>
          <a:xfrm>
            <a:off x="838200" y="5694631"/>
            <a:ext cx="10467930" cy="523220"/>
          </a:xfrm>
          <a:prstGeom prst="rect">
            <a:avLst/>
          </a:prstGeom>
          <a:noFill/>
        </p:spPr>
        <p:txBody>
          <a:bodyPr wrap="none" rtlCol="0">
            <a:spAutoFit/>
          </a:bodyPr>
          <a:lstStyle/>
          <a:p>
            <a:r>
              <a:rPr kumimoji="1" lang="ja-JP" altLang="en-US" sz="2800" dirty="0">
                <a:solidFill>
                  <a:srgbClr val="0070C0"/>
                </a:solidFill>
              </a:rPr>
              <a:t>Ｄｉｓｃｕｓｓｉｏｎ：　倫理教育を実施すれば、不正行為は根絶できるか？</a:t>
            </a:r>
          </a:p>
        </p:txBody>
      </p:sp>
      <p:sp>
        <p:nvSpPr>
          <p:cNvPr id="6" name="テキスト ボックス 5"/>
          <p:cNvSpPr txBox="1"/>
          <p:nvPr/>
        </p:nvSpPr>
        <p:spPr>
          <a:xfrm>
            <a:off x="7399090" y="5039292"/>
            <a:ext cx="4636206" cy="276999"/>
          </a:xfrm>
          <a:prstGeom prst="rect">
            <a:avLst/>
          </a:prstGeom>
          <a:noFill/>
        </p:spPr>
        <p:txBody>
          <a:bodyPr wrap="none" rtlCol="0">
            <a:spAutoFit/>
          </a:bodyPr>
          <a:lstStyle/>
          <a:p>
            <a:r>
              <a:rPr kumimoji="1" lang="ja-JP" altLang="en-US" sz="1200" dirty="0"/>
              <a:t>出典：特別調査委員会、燃費不正問題に関する調査報告書（要約版）</a:t>
            </a:r>
          </a:p>
        </p:txBody>
      </p:sp>
    </p:spTree>
    <p:extLst>
      <p:ext uri="{BB962C8B-B14F-4D97-AF65-F5344CB8AC3E}">
        <p14:creationId xmlns:p14="http://schemas.microsoft.com/office/powerpoint/2010/main" val="49009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8934272" y="5916131"/>
            <a:ext cx="2419525" cy="6227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恣意的に改ざん</a:t>
            </a:r>
          </a:p>
        </p:txBody>
      </p:sp>
      <p:sp>
        <p:nvSpPr>
          <p:cNvPr id="8" name="正方形/長方形 7"/>
          <p:cNvSpPr/>
          <p:nvPr/>
        </p:nvSpPr>
        <p:spPr>
          <a:xfrm>
            <a:off x="8934272" y="4824054"/>
            <a:ext cx="2419525" cy="80534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技術的根拠が</a:t>
            </a:r>
            <a:endParaRPr lang="en-US" altLang="ja-JP" dirty="0">
              <a:solidFill>
                <a:sysClr val="windowText" lastClr="000000"/>
              </a:solidFill>
            </a:endParaRPr>
          </a:p>
          <a:p>
            <a:pPr algn="ctr"/>
            <a:r>
              <a:rPr lang="ja-JP" altLang="en-US" dirty="0">
                <a:solidFill>
                  <a:sysClr val="windowText" lastClr="000000"/>
                </a:solidFill>
              </a:rPr>
              <a:t>怪しい</a:t>
            </a:r>
            <a:endParaRPr lang="en-US" altLang="ja-JP" dirty="0">
              <a:solidFill>
                <a:sysClr val="windowText" lastClr="000000"/>
              </a:solidFill>
            </a:endParaRPr>
          </a:p>
        </p:txBody>
      </p:sp>
      <p:sp>
        <p:nvSpPr>
          <p:cNvPr id="7" name="正方形/長方形 6"/>
          <p:cNvSpPr/>
          <p:nvPr/>
        </p:nvSpPr>
        <p:spPr>
          <a:xfrm>
            <a:off x="8934275" y="2684477"/>
            <a:ext cx="2419525" cy="8053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ysClr val="windowText" lastClr="000000"/>
                </a:solidFill>
              </a:rPr>
              <a:t>試験はしているが</a:t>
            </a:r>
            <a:endParaRPr lang="en-US" altLang="ja-JP" dirty="0">
              <a:solidFill>
                <a:sysClr val="windowText" lastClr="000000"/>
              </a:solidFill>
            </a:endParaRPr>
          </a:p>
          <a:p>
            <a:pPr algn="ctr"/>
            <a:r>
              <a:rPr lang="ja-JP" altLang="en-US" dirty="0">
                <a:solidFill>
                  <a:sysClr val="windowText" lastClr="000000"/>
                </a:solidFill>
              </a:rPr>
              <a:t>法令と異なる</a:t>
            </a:r>
            <a:endParaRPr kumimoji="1" lang="ja-JP" altLang="en-US" dirty="0">
              <a:solidFill>
                <a:sysClr val="windowText" lastClr="000000"/>
              </a:solidFill>
            </a:endParaRPr>
          </a:p>
        </p:txBody>
      </p:sp>
      <p:sp>
        <p:nvSpPr>
          <p:cNvPr id="2" name="タイトル 1"/>
          <p:cNvSpPr>
            <a:spLocks noGrp="1"/>
          </p:cNvSpPr>
          <p:nvPr>
            <p:ph type="title"/>
          </p:nvPr>
        </p:nvSpPr>
        <p:spPr/>
        <p:txBody>
          <a:bodyPr/>
          <a:lstStyle/>
          <a:p>
            <a:r>
              <a:rPr kumimoji="1" lang="ja-JP" altLang="en-US" dirty="0"/>
              <a:t>小括：　不正行為のエスカレーション</a:t>
            </a:r>
          </a:p>
        </p:txBody>
      </p:sp>
      <p:sp>
        <p:nvSpPr>
          <p:cNvPr id="3" name="スライド番号プレースホルダー 2"/>
          <p:cNvSpPr>
            <a:spLocks noGrp="1"/>
          </p:cNvSpPr>
          <p:nvPr>
            <p:ph type="sldNum" sz="quarter" idx="12"/>
          </p:nvPr>
        </p:nvSpPr>
        <p:spPr/>
        <p:txBody>
          <a:bodyPr/>
          <a:lstStyle/>
          <a:p>
            <a:fld id="{FB9D06D6-511B-422D-AC77-8D65144D7C2E}" type="slidenum">
              <a:rPr kumimoji="1" lang="ja-JP" altLang="en-US" smtClean="0"/>
              <a:t>9</a:t>
            </a:fld>
            <a:endParaRPr kumimoji="1" lang="ja-JP" altLang="en-US"/>
          </a:p>
        </p:txBody>
      </p:sp>
      <p:sp>
        <p:nvSpPr>
          <p:cNvPr id="4" name="テキスト ボックス 3"/>
          <p:cNvSpPr txBox="1"/>
          <p:nvPr/>
        </p:nvSpPr>
        <p:spPr>
          <a:xfrm>
            <a:off x="672168" y="1921559"/>
            <a:ext cx="8094327" cy="4524315"/>
          </a:xfrm>
          <a:prstGeom prst="rect">
            <a:avLst/>
          </a:prstGeom>
          <a:noFill/>
        </p:spPr>
        <p:txBody>
          <a:bodyPr wrap="square" rtlCol="0">
            <a:spAutoFit/>
          </a:bodyPr>
          <a:lstStyle/>
          <a:p>
            <a:pPr marL="360363" indent="-360363">
              <a:buFont typeface="Wingdings" panose="05000000000000000000" pitchFamily="2" charset="2"/>
              <a:buChar char="Ø"/>
            </a:pPr>
            <a:r>
              <a:rPr lang="ja-JP" altLang="en-US" sz="2400" dirty="0"/>
              <a:t>　</a:t>
            </a:r>
            <a:r>
              <a:rPr lang="en-US" altLang="ja-JP" sz="2400" dirty="0"/>
              <a:t>	</a:t>
            </a:r>
            <a:r>
              <a:rPr lang="ja-JP" altLang="en-US" sz="2400" dirty="0"/>
              <a:t>法令で定められた</a:t>
            </a:r>
            <a:r>
              <a:rPr lang="en-US" altLang="ja-JP" sz="2400" dirty="0"/>
              <a:t>｢</a:t>
            </a:r>
            <a:r>
              <a:rPr lang="ja-JP" altLang="en-US" sz="2400" dirty="0"/>
              <a:t>惰行法</a:t>
            </a:r>
            <a:r>
              <a:rPr lang="en-US" altLang="ja-JP" sz="2400" dirty="0"/>
              <a:t>｣</a:t>
            </a:r>
          </a:p>
          <a:p>
            <a:endParaRPr lang="en-US" altLang="ja-JP" sz="2400" dirty="0"/>
          </a:p>
          <a:p>
            <a:pPr marL="360363" indent="-360363">
              <a:buFont typeface="Wingdings" panose="05000000000000000000" pitchFamily="2" charset="2"/>
              <a:buChar char="Ø"/>
            </a:pPr>
            <a:r>
              <a:rPr lang="ja-JP" altLang="en-US" sz="2400" dirty="0"/>
              <a:t>　</a:t>
            </a:r>
            <a:r>
              <a:rPr lang="en-US" altLang="ja-JP" sz="2400" dirty="0"/>
              <a:t>	</a:t>
            </a:r>
            <a:r>
              <a:rPr lang="ja-JP" altLang="en-US" sz="2400" dirty="0"/>
              <a:t>自社動力性能試験「高速惰行法」の一部を使用</a:t>
            </a:r>
            <a:endParaRPr lang="en-US" altLang="ja-JP" sz="2400" dirty="0"/>
          </a:p>
          <a:p>
            <a:r>
              <a:rPr lang="ja-JP" altLang="en-US" sz="2400" dirty="0"/>
              <a:t>１９９１</a:t>
            </a:r>
            <a:r>
              <a:rPr lang="en-US" altLang="ja-JP" sz="2400" dirty="0"/>
              <a:t>	</a:t>
            </a:r>
            <a:r>
              <a:rPr lang="ja-JP" altLang="en-US" sz="2400" dirty="0"/>
              <a:t>逆算プログラム（マニュアル化、部内共有）</a:t>
            </a:r>
            <a:r>
              <a:rPr lang="en-US" altLang="ja-JP" sz="2400" dirty="0"/>
              <a:t>			</a:t>
            </a:r>
          </a:p>
          <a:p>
            <a:endParaRPr lang="en-US" altLang="ja-JP" sz="2400" dirty="0"/>
          </a:p>
          <a:p>
            <a:endParaRPr lang="en-US" altLang="ja-JP" sz="2400" dirty="0"/>
          </a:p>
          <a:p>
            <a:endParaRPr lang="en-US" altLang="ja-JP" sz="2400" dirty="0"/>
          </a:p>
          <a:p>
            <a:r>
              <a:rPr lang="ja-JP" altLang="en-US" sz="2400" dirty="0"/>
              <a:t>２０１３</a:t>
            </a:r>
            <a:r>
              <a:rPr lang="en-US" altLang="ja-JP" sz="2400" dirty="0"/>
              <a:t>	</a:t>
            </a:r>
            <a:r>
              <a:rPr lang="ja-JP" altLang="en-US" sz="2400" dirty="0"/>
              <a:t>タイでの実走実験：</a:t>
            </a:r>
            <a:r>
              <a:rPr lang="en-US" altLang="ja-JP" sz="2400" dirty="0"/>
              <a:t>	</a:t>
            </a:r>
            <a:r>
              <a:rPr lang="ja-JP" altLang="en-US" sz="2400" dirty="0"/>
              <a:t>都合の良いデータ抽出</a:t>
            </a:r>
            <a:r>
              <a:rPr lang="en-US" altLang="ja-JP" sz="2400" dirty="0"/>
              <a:t>					</a:t>
            </a:r>
            <a:r>
              <a:rPr lang="ja-JP" altLang="en-US" sz="2400" dirty="0"/>
              <a:t>経験に基づく机上計算</a:t>
            </a:r>
            <a:r>
              <a:rPr lang="en-US" altLang="ja-JP" sz="2400" dirty="0"/>
              <a:t>						</a:t>
            </a:r>
          </a:p>
          <a:p>
            <a:pPr marL="360363" indent="-360363">
              <a:buFont typeface="Wingdings" panose="05000000000000000000" pitchFamily="2" charset="2"/>
              <a:buChar char="Ø"/>
            </a:pPr>
            <a:r>
              <a:rPr lang="ja-JP" altLang="en-US" sz="2400" dirty="0"/>
              <a:t>　</a:t>
            </a:r>
            <a:r>
              <a:rPr lang="en-US" altLang="ja-JP" sz="2400" dirty="0"/>
              <a:t>	</a:t>
            </a:r>
            <a:r>
              <a:rPr lang="ja-JP" altLang="en-US" sz="2400" dirty="0"/>
              <a:t>グラフを下方にずらす</a:t>
            </a:r>
            <a:endParaRPr kumimoji="1" lang="ja-JP" altLang="en-US" sz="2400" dirty="0"/>
          </a:p>
        </p:txBody>
      </p:sp>
      <p:sp>
        <p:nvSpPr>
          <p:cNvPr id="5" name="テキスト ボックス 4"/>
          <p:cNvSpPr txBox="1"/>
          <p:nvPr/>
        </p:nvSpPr>
        <p:spPr>
          <a:xfrm>
            <a:off x="2105636" y="3871825"/>
            <a:ext cx="4562467" cy="461665"/>
          </a:xfrm>
          <a:prstGeom prst="rect">
            <a:avLst/>
          </a:prstGeom>
          <a:noFill/>
        </p:spPr>
        <p:txBody>
          <a:bodyPr wrap="none" rtlCol="0">
            <a:spAutoFit/>
          </a:bodyPr>
          <a:lstStyle/>
          <a:p>
            <a:r>
              <a:rPr kumimoji="1" lang="ja-JP" altLang="en-US" sz="2400" dirty="0">
                <a:solidFill>
                  <a:srgbClr val="0070C0"/>
                </a:solidFill>
              </a:rPr>
              <a:t>Ｄｉｓｃｕｓｓｉｏｎ：　何があったのか？</a:t>
            </a:r>
          </a:p>
        </p:txBody>
      </p:sp>
    </p:spTree>
    <p:extLst>
      <p:ext uri="{BB962C8B-B14F-4D97-AF65-F5344CB8AC3E}">
        <p14:creationId xmlns:p14="http://schemas.microsoft.com/office/powerpoint/2010/main" val="29245762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2566</TotalTime>
  <Words>5809</Words>
  <Application>Microsoft Office PowerPoint</Application>
  <PresentationFormat>ワイド画面</PresentationFormat>
  <Paragraphs>665</Paragraphs>
  <Slides>44</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44</vt:i4>
      </vt:variant>
    </vt:vector>
  </HeadingPairs>
  <TitlesOfParts>
    <vt:vector size="54" baseType="lpstr">
      <vt:lpstr>HiraKakuStd-W4</vt:lpstr>
      <vt:lpstr>MMCOFFICE-Regular</vt:lpstr>
      <vt:lpstr>ＭＳ Ｐゴシック</vt:lpstr>
      <vt:lpstr>ＭＳ.</vt:lpstr>
      <vt:lpstr>ＭＳR....</vt:lpstr>
      <vt:lpstr>Arial</vt:lpstr>
      <vt:lpstr>Calibri</vt:lpstr>
      <vt:lpstr>Calibri Light</vt:lpstr>
      <vt:lpstr>Wingdings</vt:lpstr>
      <vt:lpstr>Office テーマ</vt:lpstr>
      <vt:lpstr>システム安全基礎演習Ⅳ　第１回 　 事例研究：　三菱自動車工業 Case study</vt:lpstr>
      <vt:lpstr>三菱自、燃費5～10%不正に上乗せ　軽4車種62万台　日本経済新聞2016/4/20 </vt:lpstr>
      <vt:lpstr>自動車の型式指定（排出ガス・燃料消費率試験）</vt:lpstr>
      <vt:lpstr>①法令に基づかない測定方法</vt:lpstr>
      <vt:lpstr>②逆算プログラム</vt:lpstr>
      <vt:lpstr>③タイでの実走実験（２０１３年）</vt:lpstr>
      <vt:lpstr>④恣意的改ざん</vt:lpstr>
      <vt:lpstr>小括：　４種類の不正行為</vt:lpstr>
      <vt:lpstr>小括：　不正行為のエスカレーション</vt:lpstr>
      <vt:lpstr>無理な目標、無理な引き上げ（１４年型ekワゴン）</vt:lpstr>
      <vt:lpstr>Ｄｉｓｃｕｓｓｉｏｎ：　牽制機能は働いていたか</vt:lpstr>
      <vt:lpstr>Ｄｉｓｃｕｓｓｉｏｎ：　不正行為発生の３要素</vt:lpstr>
      <vt:lpstr>原因・背景に関わる事実</vt:lpstr>
      <vt:lpstr>原因・背景分析（１） </vt:lpstr>
      <vt:lpstr>原因・背景分析（２） </vt:lpstr>
      <vt:lpstr>三菱自動車工業の再発防止策（１）</vt:lpstr>
      <vt:lpstr>三菱自動車工業の再発防止策（２）</vt:lpstr>
      <vt:lpstr>国の再発防止策</vt:lpstr>
      <vt:lpstr>スズキの燃費不正</vt:lpstr>
      <vt:lpstr>PowerPoint プレゼンテーション</vt:lpstr>
      <vt:lpstr>自動車のリコール制度</vt:lpstr>
      <vt:lpstr>トラックのハブ</vt:lpstr>
      <vt:lpstr>２００４年リコール隠し（１）</vt:lpstr>
      <vt:lpstr>２００４年リコール隠し（２）</vt:lpstr>
      <vt:lpstr>２００４年リコール隠し（３）</vt:lpstr>
      <vt:lpstr>Ｄｉｓｃｕｓｓｉｏｎ：三菱ふそうは生まれ変わった？</vt:lpstr>
      <vt:lpstr>Ｄｉｓｃｕｓｓｉｏｎ：三菱ふそうは生まれ変わった？</vt:lpstr>
      <vt:lpstr>PowerPoint プレゼンテーション</vt:lpstr>
      <vt:lpstr>２０００年リコール隠し　経緯</vt:lpstr>
      <vt:lpstr>２０００年リコール隠し　実態</vt:lpstr>
      <vt:lpstr>２０００年リコール隠し　影響</vt:lpstr>
      <vt:lpstr>PowerPoint プレゼンテーション</vt:lpstr>
      <vt:lpstr>アメリカでのセクハラ訴訟</vt:lpstr>
      <vt:lpstr>PowerPoint プレゼンテーション</vt:lpstr>
      <vt:lpstr>総会屋利益供与事件</vt:lpstr>
      <vt:lpstr>PowerPoint プレゼンテーション</vt:lpstr>
      <vt:lpstr>三菱の歴史</vt:lpstr>
      <vt:lpstr>三菱自動車の輝かしい歴史</vt:lpstr>
      <vt:lpstr>三菱自動車の不正の歴史</vt:lpstr>
      <vt:lpstr>Ｄｉｓｃｕｓｓｉｏｎ：　三菱自動車工業の分析</vt:lpstr>
      <vt:lpstr>Ｄｉｓｃｕｓｓｉｏｎ：　三菱自動車工業への処方箋</vt:lpstr>
      <vt:lpstr>第１回課題</vt:lpstr>
      <vt:lpstr>不正事件の選び方</vt:lpstr>
      <vt:lpstr>調査方法</vt:lpstr>
    </vt:vector>
  </TitlesOfParts>
  <Company>NSR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産業技術政策論 　 オリエンテーション Orientation</dc:title>
  <dc:creator>山形 浩史</dc:creator>
  <cp:lastModifiedBy>YAMAGATA</cp:lastModifiedBy>
  <cp:revision>225</cp:revision>
  <cp:lastPrinted>2020-07-24T08:47:15Z</cp:lastPrinted>
  <dcterms:created xsi:type="dcterms:W3CDTF">2017-03-28T10:59:41Z</dcterms:created>
  <dcterms:modified xsi:type="dcterms:W3CDTF">2020-08-08T13:49:21Z</dcterms:modified>
</cp:coreProperties>
</file>